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4" r:id="rId3"/>
    <p:sldId id="257" r:id="rId4"/>
    <p:sldId id="263" r:id="rId5"/>
    <p:sldId id="264" r:id="rId6"/>
    <p:sldId id="265" r:id="rId7"/>
    <p:sldId id="258" r:id="rId8"/>
    <p:sldId id="275" r:id="rId9"/>
    <p:sldId id="276" r:id="rId10"/>
    <p:sldId id="261" r:id="rId11"/>
    <p:sldId id="260" r:id="rId12"/>
    <p:sldId id="267" r:id="rId13"/>
    <p:sldId id="279" r:id="rId14"/>
    <p:sldId id="268" r:id="rId15"/>
    <p:sldId id="277" r:id="rId16"/>
    <p:sldId id="269" r:id="rId17"/>
    <p:sldId id="282" r:id="rId18"/>
    <p:sldId id="280" r:id="rId19"/>
    <p:sldId id="281" r:id="rId20"/>
    <p:sldId id="283" r:id="rId21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266117-88BA-B64D-8B41-E83075625364}">
          <p14:sldIdLst>
            <p14:sldId id="256"/>
            <p14:sldId id="284"/>
            <p14:sldId id="257"/>
            <p14:sldId id="263"/>
            <p14:sldId id="264"/>
            <p14:sldId id="265"/>
            <p14:sldId id="258"/>
            <p14:sldId id="275"/>
            <p14:sldId id="276"/>
            <p14:sldId id="261"/>
            <p14:sldId id="260"/>
            <p14:sldId id="267"/>
            <p14:sldId id="279"/>
            <p14:sldId id="268"/>
            <p14:sldId id="277"/>
            <p14:sldId id="269"/>
            <p14:sldId id="282"/>
            <p14:sldId id="280"/>
            <p14:sldId id="281"/>
            <p14:sldId id="283"/>
          </p14:sldIdLst>
        </p14:section>
        <p14:section name="Setting up" id="{78B2FFC8-D510-5442-85C8-D2235C9C005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72B"/>
    <a:srgbClr val="FEF27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7" autoAdjust="0"/>
    <p:restoredTop sz="50000" autoAdjust="0"/>
  </p:normalViewPr>
  <p:slideViewPr>
    <p:cSldViewPr>
      <p:cViewPr>
        <p:scale>
          <a:sx n="48" d="100"/>
          <a:sy n="48" d="100"/>
        </p:scale>
        <p:origin x="1552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C90AD-C160-41AC-8A6B-137DAC16CFC1}" type="datetimeFigureOut">
              <a:rPr lang="en-GB" smtClean="0"/>
              <a:t>01/06/2016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187A7-A581-448F-9745-6F14B8EDB8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8105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8698E-1315-49FF-A0A5-400C6FE9F6DC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C8316-5820-4600-9052-DE218C9F8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25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60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  $ java -version : note that there is only one dash</a:t>
            </a:r>
            <a:r>
              <a:rPr lang="en-US" baseline="0" dirty="0" smtClean="0"/>
              <a:t> ‘-’.</a:t>
            </a:r>
          </a:p>
          <a:p>
            <a:r>
              <a:rPr lang="en-US" dirty="0" smtClean="0"/>
              <a:t>  Explain that for making the toolbox work, we need Java8</a:t>
            </a:r>
            <a:r>
              <a:rPr lang="en-US" baseline="0" dirty="0" smtClean="0"/>
              <a:t>. But the </a:t>
            </a:r>
            <a:r>
              <a:rPr lang="en-US" baseline="0" dirty="0" err="1" smtClean="0"/>
              <a:t>IntelliJ</a:t>
            </a:r>
            <a:r>
              <a:rPr lang="en-US" baseline="0" dirty="0" smtClean="0"/>
              <a:t> IDEA is only needed for following this tutorial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9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  $ java -version : note that there is only one dash</a:t>
            </a:r>
            <a:r>
              <a:rPr lang="en-US" baseline="0" dirty="0" smtClean="0"/>
              <a:t> ‘-’.</a:t>
            </a:r>
          </a:p>
          <a:p>
            <a:r>
              <a:rPr lang="en-US" dirty="0" smtClean="0"/>
              <a:t>  Explain that for making the toolbox work, we need Java8</a:t>
            </a:r>
            <a:r>
              <a:rPr lang="en-US" baseline="0" dirty="0" smtClean="0"/>
              <a:t>. But the </a:t>
            </a:r>
            <a:r>
              <a:rPr lang="en-US" baseline="0" dirty="0" err="1" smtClean="0"/>
              <a:t>IntelliJ</a:t>
            </a:r>
            <a:r>
              <a:rPr lang="en-US" baseline="0" dirty="0" smtClean="0"/>
              <a:t> IDEA is only needed for following this tutorial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4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0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8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Djava.library.path</a:t>
            </a:r>
            <a:r>
              <a:rPr lang="en-US" dirty="0" smtClean="0"/>
              <a:t>="</a:t>
            </a:r>
            <a:r>
              <a:rPr lang="en-US" dirty="0" err="1" smtClean="0"/>
              <a:t>huginlink</a:t>
            </a:r>
            <a:r>
              <a:rPr lang="en-US" dirty="0" smtClean="0"/>
              <a:t>/</a:t>
            </a:r>
            <a:r>
              <a:rPr lang="en-US" dirty="0" err="1" smtClean="0"/>
              <a:t>huginlib</a:t>
            </a:r>
            <a:r>
              <a:rPr lang="en-US" dirty="0" smtClean="0"/>
              <a:t>/"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6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24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Djava.library.path</a:t>
            </a:r>
            <a:r>
              <a:rPr lang="en-US" dirty="0" smtClean="0"/>
              <a:t>="</a:t>
            </a:r>
            <a:r>
              <a:rPr lang="en-US" dirty="0" err="1" smtClean="0"/>
              <a:t>huginlink</a:t>
            </a:r>
            <a:r>
              <a:rPr lang="en-US" dirty="0" smtClean="0"/>
              <a:t>/</a:t>
            </a:r>
            <a:r>
              <a:rPr lang="en-US" dirty="0" err="1" smtClean="0"/>
              <a:t>huginlib</a:t>
            </a:r>
            <a:r>
              <a:rPr lang="en-US" dirty="0" smtClean="0"/>
              <a:t>/"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01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C8316-5820-4600-9052-DE218C9F89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38400" y="6507252"/>
            <a:ext cx="4038600" cy="365125"/>
          </a:xfrm>
        </p:spPr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00800"/>
            <a:ext cx="9144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446837"/>
            <a:ext cx="381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6844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defRPr>
            </a:lvl1pPr>
          </a:lstStyle>
          <a:p>
            <a:fld id="{5DAF934F-C79E-435D-A6AE-5019505513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217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6096000" cy="790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98506"/>
            <a:ext cx="1678695" cy="102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96858"/>
            <a:ext cx="685801" cy="46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Lucida Sans Unicode" pitchFamily="34" charset="0"/>
          <a:ea typeface="+mj-ea"/>
          <a:cs typeface="Lucida Sans Unicode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amidst.github.io/toolbox/" TargetMode="External"/><Relationship Id="rId6" Type="http://schemas.openxmlformats.org/officeDocument/2006/relationships/hyperlink" Target="https://github.com/amidst/toolbox" TargetMode="External"/><Relationship Id="rId7" Type="http://schemas.openxmlformats.org/officeDocument/2006/relationships/hyperlink" Target="http://amidst.github.io/toolbox/tutorial-huginsa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hyperlink" Target="http://www.oracle.com/technetwork/java/javase/downloads/" TargetMode="External"/><Relationship Id="rId7" Type="http://schemas.openxmlformats.org/officeDocument/2006/relationships/hyperlink" Target="https://www.jetbrains.com/idea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0" y="1371600"/>
            <a:ext cx="7772400" cy="20574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sz="6000" dirty="0" err="1" smtClean="0">
                <a:solidFill>
                  <a:schemeClr val="bg2">
                    <a:lumMod val="50000"/>
                  </a:schemeClr>
                </a:solidFill>
              </a:rPr>
              <a:t>AMiDST</a:t>
            </a:r>
            <a:r>
              <a:rPr lang="en-GB" b="0" dirty="0" smtClean="0">
                <a:solidFill>
                  <a:srgbClr val="FFC000"/>
                </a:solidFill>
              </a:rPr>
              <a:t/>
            </a:r>
            <a:br>
              <a:rPr lang="en-GB" b="0" dirty="0" smtClean="0">
                <a:solidFill>
                  <a:srgbClr val="FFC000"/>
                </a:solidFill>
              </a:rPr>
            </a:br>
            <a:r>
              <a:rPr lang="en-GB" b="0" dirty="0" smtClean="0">
                <a:solidFill>
                  <a:srgbClr val="FF9900"/>
                </a:solidFill>
              </a:rPr>
              <a:t>Analysis</a:t>
            </a:r>
            <a:r>
              <a:rPr lang="en-GB" b="0" dirty="0" smtClean="0">
                <a:solidFill>
                  <a:srgbClr val="FFC000"/>
                </a:solidFill>
              </a:rPr>
              <a:t> </a:t>
            </a:r>
            <a:r>
              <a:rPr lang="en-GB" b="0" dirty="0" smtClean="0">
                <a:solidFill>
                  <a:srgbClr val="00B0F0"/>
                </a:solidFill>
              </a:rPr>
              <a:t>of Massive </a:t>
            </a:r>
            <a:r>
              <a:rPr lang="en-GB" b="0" dirty="0" smtClean="0">
                <a:solidFill>
                  <a:srgbClr val="92D050"/>
                </a:solidFill>
              </a:rPr>
              <a:t>Data </a:t>
            </a:r>
            <a:r>
              <a:rPr lang="en-GB" b="0" dirty="0" err="1" smtClean="0">
                <a:solidFill>
                  <a:srgbClr val="92D050"/>
                </a:solidFill>
              </a:rPr>
              <a:t>STreams</a:t>
            </a:r>
            <a:endParaRPr lang="en-GB" b="0" dirty="0">
              <a:solidFill>
                <a:srgbClr val="92D05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92875"/>
            <a:ext cx="3810000" cy="365125"/>
          </a:xfrm>
        </p:spPr>
        <p:txBody>
          <a:bodyPr/>
          <a:lstStyle/>
          <a:p>
            <a:pPr algn="ctr"/>
            <a:r>
              <a:rPr lang="en-US" dirty="0" smtClean="0"/>
              <a:t>AMIDST tutorial - </a:t>
            </a:r>
            <a:r>
              <a:rPr lang="en-US" dirty="0" err="1" smtClean="0"/>
              <a:t>Hugin</a:t>
            </a:r>
            <a:r>
              <a:rPr lang="en-US" dirty="0" smtClean="0"/>
              <a:t> S/A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Tekstboks 1"/>
          <p:cNvSpPr txBox="1"/>
          <p:nvPr/>
        </p:nvSpPr>
        <p:spPr>
          <a:xfrm>
            <a:off x="990600" y="4556641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June 3 </a:t>
            </a:r>
            <a:r>
              <a:rPr lang="en-GB" dirty="0" smtClean="0"/>
              <a:t>2016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515160" y="3610590"/>
            <a:ext cx="678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Tutorial: initial steps for setting up AMIDST toolbox and </a:t>
            </a:r>
            <a:r>
              <a:rPr lang="en-US" sz="2000" smtClean="0">
                <a:solidFill>
                  <a:schemeClr val="bg2">
                    <a:lumMod val="50000"/>
                  </a:schemeClr>
                </a:solidFill>
              </a:rPr>
              <a:t>using it</a:t>
            </a:r>
            <a:endParaRPr lang="en-US" sz="20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62000" y="3276600"/>
            <a:ext cx="7772400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models (save to disk)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7789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Note: </a:t>
            </a:r>
            <a:r>
              <a:rPr lang="en-US" sz="2400" dirty="0"/>
              <a:t>make </a:t>
            </a:r>
            <a:r>
              <a:rPr lang="en-US" sz="2400" dirty="0" smtClean="0"/>
              <a:t>sure that you have the following files in your </a:t>
            </a:r>
            <a:r>
              <a:rPr lang="en-US" sz="2400" dirty="0" err="1" smtClean="0"/>
              <a:t>classpath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hgapi83_amidst-64.jar</a:t>
            </a:r>
            <a:endParaRPr lang="en-US" sz="2000" dirty="0"/>
          </a:p>
          <a:p>
            <a:pPr lvl="1"/>
            <a:r>
              <a:rPr lang="en-US" sz="2000" dirty="0" smtClean="0"/>
              <a:t>libhgapi83_amidst-64.jnilib</a:t>
            </a:r>
          </a:p>
          <a:p>
            <a:r>
              <a:rPr lang="en-US" sz="2400" dirty="0" smtClean="0"/>
              <a:t>For adding folders to your class path: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7700" y="1547971"/>
            <a:ext cx="815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808080"/>
                </a:solidFill>
              </a:rPr>
              <a:t>// Save with .</a:t>
            </a:r>
            <a:r>
              <a:rPr lang="en-US" i="1" dirty="0" err="1">
                <a:solidFill>
                  <a:srgbClr val="808080"/>
                </a:solidFill>
              </a:rPr>
              <a:t>bn</a:t>
            </a:r>
            <a:r>
              <a:rPr lang="en-US" i="1" dirty="0">
                <a:solidFill>
                  <a:srgbClr val="808080"/>
                </a:solidFill>
              </a:rPr>
              <a:t> format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dirty="0" err="1"/>
              <a:t>BayesianNetworkWriter.</a:t>
            </a:r>
            <a:r>
              <a:rPr lang="en-US" i="1" dirty="0" err="1"/>
              <a:t>saveToFile</a:t>
            </a:r>
            <a:r>
              <a:rPr lang="en-US" dirty="0"/>
              <a:t>(</a:t>
            </a:r>
            <a:r>
              <a:rPr lang="en-US" dirty="0" err="1"/>
              <a:t>bn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8000"/>
                </a:solidFill>
              </a:rPr>
              <a:t>"</a:t>
            </a:r>
            <a:r>
              <a:rPr lang="en-US" b="1" dirty="0">
                <a:solidFill>
                  <a:srgbClr val="008000"/>
                </a:solidFill>
              </a:rPr>
              <a:t>networks/simulated/</a:t>
            </a:r>
            <a:r>
              <a:rPr lang="en-US" b="1" dirty="0" err="1">
                <a:solidFill>
                  <a:srgbClr val="008000"/>
                </a:solidFill>
              </a:rPr>
              <a:t>exampleBN.bn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i="1" dirty="0">
                <a:solidFill>
                  <a:srgbClr val="808080"/>
                </a:solidFill>
              </a:rPr>
              <a:t>// Save with </a:t>
            </a:r>
            <a:r>
              <a:rPr lang="en-US" i="1" dirty="0" err="1">
                <a:solidFill>
                  <a:srgbClr val="808080"/>
                </a:solidFill>
              </a:rPr>
              <a:t>hugin</a:t>
            </a:r>
            <a:r>
              <a:rPr lang="en-US" i="1" dirty="0">
                <a:solidFill>
                  <a:srgbClr val="808080"/>
                </a:solidFill>
              </a:rPr>
              <a:t> format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dirty="0" err="1"/>
              <a:t>BNWriterToHugin.</a:t>
            </a:r>
            <a:r>
              <a:rPr lang="en-US" i="1" dirty="0" err="1"/>
              <a:t>saveToHuginFile</a:t>
            </a:r>
            <a:r>
              <a:rPr lang="en-US" dirty="0"/>
              <a:t>(</a:t>
            </a:r>
            <a:r>
              <a:rPr lang="en-US" dirty="0" err="1"/>
              <a:t>bn</a:t>
            </a:r>
            <a:r>
              <a:rPr lang="en-US" dirty="0"/>
              <a:t>, </a:t>
            </a:r>
            <a:r>
              <a:rPr lang="en-US" b="1" dirty="0">
                <a:solidFill>
                  <a:srgbClr val="008000"/>
                </a:solidFill>
              </a:rPr>
              <a:t>"networks/simulated/</a:t>
            </a:r>
            <a:r>
              <a:rPr lang="en-US" b="1" dirty="0" err="1">
                <a:solidFill>
                  <a:srgbClr val="008000"/>
                </a:solidFill>
              </a:rPr>
              <a:t>exampleBN.net</a:t>
            </a:r>
            <a:r>
              <a:rPr lang="en-US" b="1" dirty="0">
                <a:solidFill>
                  <a:srgbClr val="008000"/>
                </a:solidFill>
              </a:rPr>
              <a:t>"</a:t>
            </a:r>
            <a:r>
              <a:rPr lang="en-US" dirty="0"/>
              <a:t>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9548" y="5593990"/>
            <a:ext cx="3256304" cy="58744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  <a:softEdge rad="31750"/>
          </a:effectLst>
        </p:spPr>
        <p:txBody>
          <a:bodyPr wrap="none" lIns="144000" tIns="108000" rIns="144000" bIns="108000" rtlCol="0">
            <a:spAutoFit/>
          </a:bodyPr>
          <a:lstStyle/>
          <a:p>
            <a:r>
              <a:rPr lang="en-US" sz="2400" dirty="0"/>
              <a:t>-</a:t>
            </a:r>
            <a:r>
              <a:rPr lang="en-US" sz="2400" dirty="0" err="1"/>
              <a:t>Djava.library.path</a:t>
            </a:r>
            <a:r>
              <a:rPr lang="en-US" sz="2400" dirty="0" smtClean="0"/>
              <a:t>=“</a:t>
            </a:r>
            <a:r>
              <a:rPr lang="is-IS" sz="2400" dirty="0" smtClean="0"/>
              <a:t>….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6013847"/>
            <a:ext cx="29667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+mj-lt"/>
                <a:ea typeface="Apple Color Emoji" charset="-128"/>
                <a:cs typeface="Apple Color Emoji" charset="-128"/>
              </a:rPr>
              <a:t>StaticModelSaveToDisk.java</a:t>
            </a:r>
            <a:endParaRPr lang="en-US" sz="1600" dirty="0">
              <a:latin typeface="+mj-lt"/>
              <a:ea typeface="Apple Color Emoji" charset="-128"/>
              <a:cs typeface="Apple Color Emoji" charset="-128"/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124601"/>
            <a:ext cx="723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models (inference)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219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Add the following code after learning the model  </a:t>
            </a:r>
            <a:endParaRPr lang="en-US" sz="24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46240" y="6013847"/>
            <a:ext cx="29667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+mj-lt"/>
                <a:ea typeface="Apple Color Emoji" charset="-128"/>
                <a:cs typeface="Apple Color Emoji" charset="-128"/>
              </a:rPr>
              <a:t>StaticModelInference.java</a:t>
            </a:r>
            <a:endParaRPr lang="en-US" sz="1600" dirty="0">
              <a:latin typeface="+mj-lt"/>
              <a:ea typeface="Apple Color Emoji" charset="-128"/>
              <a:cs typeface="Apple Color Emoji" charset="-128"/>
            </a:endParaRP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5800" y="1676400"/>
            <a:ext cx="78867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808080"/>
                </a:solidFill>
              </a:rPr>
              <a:t>//</a:t>
            </a:r>
            <a:r>
              <a:rPr lang="en-US" sz="1600" i="1" dirty="0" err="1">
                <a:solidFill>
                  <a:srgbClr val="808080"/>
                </a:solidFill>
              </a:rPr>
              <a:t>Variabeles</a:t>
            </a:r>
            <a:r>
              <a:rPr lang="en-US" sz="1600" i="1" dirty="0">
                <a:solidFill>
                  <a:srgbClr val="808080"/>
                </a:solidFill>
              </a:rPr>
              <a:t> of interest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dirty="0"/>
              <a:t>Variable </a:t>
            </a:r>
            <a:r>
              <a:rPr lang="en-US" sz="1600" dirty="0" err="1"/>
              <a:t>varTarget</a:t>
            </a:r>
            <a:r>
              <a:rPr lang="en-US" sz="1600" dirty="0"/>
              <a:t> = </a:t>
            </a:r>
            <a:r>
              <a:rPr lang="en-US" sz="1600" dirty="0" err="1"/>
              <a:t>bn.getVariables</a:t>
            </a:r>
            <a:r>
              <a:rPr lang="en-US" sz="1600" dirty="0"/>
              <a:t>().</a:t>
            </a:r>
            <a:r>
              <a:rPr lang="en-US" sz="1600" dirty="0" err="1"/>
              <a:t>getVariableByName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8000"/>
                </a:solidFill>
              </a:rPr>
              <a:t>"LatentVar2"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Variable </a:t>
            </a:r>
            <a:r>
              <a:rPr lang="en-US" sz="1600" dirty="0" err="1"/>
              <a:t>varObserved</a:t>
            </a:r>
            <a:r>
              <a:rPr lang="en-US" sz="1600" dirty="0"/>
              <a:t> = </a:t>
            </a:r>
            <a:r>
              <a:rPr lang="en-US" sz="1600" b="1" dirty="0">
                <a:solidFill>
                  <a:srgbClr val="000080"/>
                </a:solidFill>
              </a:rPr>
              <a:t>null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i="1" dirty="0">
                <a:solidFill>
                  <a:srgbClr val="808080"/>
                </a:solidFill>
              </a:rPr>
              <a:t>//we set the evidence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dirty="0"/>
              <a:t>Assignment assignment = </a:t>
            </a:r>
            <a:r>
              <a:rPr lang="en-US" sz="1600" b="1" dirty="0">
                <a:solidFill>
                  <a:srgbClr val="000080"/>
                </a:solidFill>
              </a:rPr>
              <a:t>new </a:t>
            </a:r>
            <a:r>
              <a:rPr lang="en-US" sz="1600" dirty="0" err="1"/>
              <a:t>HashMapAssignment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0000FF"/>
                </a:solidFill>
              </a:rPr>
              <a:t>2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err="1"/>
              <a:t>varObserved</a:t>
            </a:r>
            <a:r>
              <a:rPr lang="en-US" sz="1600" dirty="0"/>
              <a:t> = </a:t>
            </a:r>
            <a:r>
              <a:rPr lang="en-US" sz="1600" dirty="0" err="1"/>
              <a:t>bn.getVariables</a:t>
            </a:r>
            <a:r>
              <a:rPr lang="en-US" sz="1600" dirty="0"/>
              <a:t>().</a:t>
            </a:r>
            <a:r>
              <a:rPr lang="en-US" sz="1600" dirty="0" err="1"/>
              <a:t>getVariableByName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8000"/>
                </a:solidFill>
              </a:rPr>
              <a:t>"GaussianVar1"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err="1"/>
              <a:t>assignment.setValue</a:t>
            </a:r>
            <a:r>
              <a:rPr lang="en-US" sz="1600" dirty="0"/>
              <a:t>(varObserved,</a:t>
            </a:r>
            <a:r>
              <a:rPr lang="en-US" sz="1600" dirty="0">
                <a:solidFill>
                  <a:srgbClr val="0000FF"/>
                </a:solidFill>
              </a:rPr>
              <a:t>6.5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i="1" dirty="0">
                <a:solidFill>
                  <a:srgbClr val="808080"/>
                </a:solidFill>
              </a:rPr>
              <a:t>//we set the algorithm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dirty="0" err="1"/>
              <a:t>InferenceAlgorithm</a:t>
            </a:r>
            <a:r>
              <a:rPr lang="en-US" sz="1600" dirty="0"/>
              <a:t> infer = </a:t>
            </a:r>
            <a:r>
              <a:rPr lang="en-US" sz="1600" b="1" dirty="0">
                <a:solidFill>
                  <a:srgbClr val="000080"/>
                </a:solidFill>
              </a:rPr>
              <a:t>new </a:t>
            </a:r>
            <a:r>
              <a:rPr lang="en-US" sz="1600" dirty="0"/>
              <a:t>VMP();</a:t>
            </a:r>
            <a:br>
              <a:rPr lang="en-US" sz="1600" dirty="0"/>
            </a:br>
            <a:r>
              <a:rPr lang="en-US" sz="1600" dirty="0" err="1"/>
              <a:t>infer.setModel</a:t>
            </a:r>
            <a:r>
              <a:rPr lang="en-US" sz="1600" dirty="0"/>
              <a:t>(</a:t>
            </a:r>
            <a:r>
              <a:rPr lang="en-US" sz="1600" dirty="0" err="1"/>
              <a:t>bn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err="1"/>
              <a:t>infer.setEvidence</a:t>
            </a:r>
            <a:r>
              <a:rPr lang="en-US" sz="1600" dirty="0"/>
              <a:t>(assignment);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i="1" dirty="0">
                <a:solidFill>
                  <a:srgbClr val="808080"/>
                </a:solidFill>
              </a:rPr>
              <a:t>//query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dirty="0" err="1"/>
              <a:t>infer.runInference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/>
              <a:t>Distribution p = </a:t>
            </a:r>
            <a:r>
              <a:rPr lang="en-US" sz="1600" dirty="0" err="1"/>
              <a:t>infer.getPosterior</a:t>
            </a:r>
            <a:r>
              <a:rPr lang="en-US" sz="1600" dirty="0"/>
              <a:t>(</a:t>
            </a:r>
            <a:r>
              <a:rPr lang="en-US" sz="1600" dirty="0" err="1"/>
              <a:t>varTarget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 err="1"/>
              <a:t>System.</a:t>
            </a:r>
            <a:r>
              <a:rPr lang="en-US" sz="1600" b="1" i="1" dirty="0" err="1">
                <a:solidFill>
                  <a:srgbClr val="660E7A"/>
                </a:solidFill>
              </a:rPr>
              <a:t>out</a:t>
            </a:r>
            <a:r>
              <a:rPr lang="en-US" sz="1600" dirty="0" err="1"/>
              <a:t>.println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8000"/>
                </a:solidFill>
              </a:rPr>
              <a:t>"P(LatentVar2|GaussianVar1=6.5) = "</a:t>
            </a:r>
            <a:r>
              <a:rPr lang="en-US" sz="1600" dirty="0"/>
              <a:t>+p);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12" name="Folded Corner 11"/>
          <p:cNvSpPr/>
          <p:nvPr/>
        </p:nvSpPr>
        <p:spPr>
          <a:xfrm>
            <a:off x="6019800" y="3813168"/>
            <a:ext cx="2895600" cy="1011822"/>
          </a:xfrm>
          <a:prstGeom prst="foldedCorner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</a:t>
            </a:r>
            <a:r>
              <a:rPr lang="en-US" dirty="0" smtClean="0">
                <a:solidFill>
                  <a:sysClr val="windowText" lastClr="000000"/>
                </a:solidFill>
              </a:rPr>
              <a:t>ew </a:t>
            </a:r>
            <a:r>
              <a:rPr lang="en-US" dirty="0" err="1" smtClean="0">
                <a:solidFill>
                  <a:sysClr val="windowText" lastClr="000000"/>
                </a:solidFill>
              </a:rPr>
              <a:t>HuginInference</a:t>
            </a:r>
            <a:r>
              <a:rPr lang="en-US" dirty="0" smtClean="0">
                <a:solidFill>
                  <a:sysClr val="windowText" lastClr="000000"/>
                </a:solidFill>
              </a:rPr>
              <a:t>();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</a:t>
            </a:r>
            <a:r>
              <a:rPr lang="en-US" dirty="0" smtClean="0">
                <a:solidFill>
                  <a:sysClr val="windowText" lastClr="000000"/>
                </a:solidFill>
              </a:rPr>
              <a:t>ew </a:t>
            </a:r>
            <a:r>
              <a:rPr lang="en-US" dirty="0" err="1" smtClean="0">
                <a:solidFill>
                  <a:sysClr val="windowText" lastClr="000000"/>
                </a:solidFill>
              </a:rPr>
              <a:t>ImportanceSampling</a:t>
            </a:r>
            <a:r>
              <a:rPr lang="en-US" dirty="0" smtClean="0">
                <a:solidFill>
                  <a:sysClr val="windowText" lastClr="000000"/>
                </a:solidFill>
              </a:rPr>
              <a:t>();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992" y="5124601"/>
            <a:ext cx="723900" cy="9144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4114800" y="4148663"/>
            <a:ext cx="1905000" cy="2399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models (practice)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7810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your custom model:</a:t>
            </a:r>
            <a:r>
              <a:rPr lang="is-IS" sz="2000" dirty="0" smtClean="0"/>
              <a:t> gaussian mixture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Oval 2"/>
          <p:cNvSpPr/>
          <p:nvPr/>
        </p:nvSpPr>
        <p:spPr>
          <a:xfrm>
            <a:off x="3352800" y="2275648"/>
            <a:ext cx="647700" cy="61084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H</a:t>
            </a:r>
          </a:p>
        </p:txBody>
      </p:sp>
      <p:sp>
        <p:nvSpPr>
          <p:cNvPr id="11" name="Oval 10"/>
          <p:cNvSpPr/>
          <p:nvPr/>
        </p:nvSpPr>
        <p:spPr>
          <a:xfrm>
            <a:off x="2270502" y="3729902"/>
            <a:ext cx="647700" cy="6108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X1</a:t>
            </a:r>
            <a:endParaRPr lang="en-US" dirty="0" smtClean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52800" y="3729902"/>
            <a:ext cx="647700" cy="6108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X2</a:t>
            </a:r>
          </a:p>
        </p:txBody>
      </p:sp>
      <p:sp>
        <p:nvSpPr>
          <p:cNvPr id="14" name="Oval 13"/>
          <p:cNvSpPr/>
          <p:nvPr/>
        </p:nvSpPr>
        <p:spPr>
          <a:xfrm>
            <a:off x="4876800" y="3729902"/>
            <a:ext cx="647700" cy="6108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ysClr val="windowText" lastClr="000000"/>
                </a:solidFill>
              </a:rPr>
              <a:t>Xn</a:t>
            </a:r>
            <a:endParaRPr lang="en-US" dirty="0" smtClean="0">
              <a:solidFill>
                <a:sysClr val="windowText" lastClr="000000"/>
              </a:solidFill>
            </a:endParaRPr>
          </a:p>
        </p:txBody>
      </p:sp>
      <p:cxnSp>
        <p:nvCxnSpPr>
          <p:cNvPr id="17" name="Straight Arrow Connector 16"/>
          <p:cNvCxnSpPr>
            <a:stCxn id="3" idx="4"/>
            <a:endCxn id="11" idx="0"/>
          </p:cNvCxnSpPr>
          <p:nvPr/>
        </p:nvCxnSpPr>
        <p:spPr>
          <a:xfrm flipH="1">
            <a:off x="2594352" y="2886488"/>
            <a:ext cx="1082298" cy="843414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4"/>
            <a:endCxn id="13" idx="0"/>
          </p:cNvCxnSpPr>
          <p:nvPr/>
        </p:nvCxnSpPr>
        <p:spPr>
          <a:xfrm>
            <a:off x="3676650" y="2886488"/>
            <a:ext cx="0" cy="843414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4"/>
            <a:endCxn id="14" idx="0"/>
          </p:cNvCxnSpPr>
          <p:nvPr/>
        </p:nvCxnSpPr>
        <p:spPr>
          <a:xfrm>
            <a:off x="3676650" y="2886488"/>
            <a:ext cx="1524000" cy="843414"/>
          </a:xfrm>
          <a:prstGeom prst="straightConnector1">
            <a:avLst/>
          </a:prstGeom>
          <a:ln w="349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457200" y="5201322"/>
            <a:ext cx="8229600" cy="578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 smtClean="0"/>
              <a:t>Assume</a:t>
            </a:r>
            <a:r>
              <a:rPr lang="es-ES" sz="2000" dirty="0" smtClean="0"/>
              <a:t> </a:t>
            </a:r>
            <a:r>
              <a:rPr lang="es-ES" sz="2000" dirty="0" err="1" smtClean="0"/>
              <a:t>that</a:t>
            </a:r>
            <a:r>
              <a:rPr lang="es-ES" sz="2000" dirty="0" smtClean="0"/>
              <a:t> </a:t>
            </a:r>
            <a:r>
              <a:rPr lang="es-ES" sz="2000" dirty="0" err="1" smtClean="0"/>
              <a:t>observed</a:t>
            </a:r>
            <a:r>
              <a:rPr lang="es-ES" sz="2000" dirty="0" smtClean="0"/>
              <a:t>  variables are </a:t>
            </a:r>
            <a:r>
              <a:rPr lang="es-ES" sz="2000" dirty="0" err="1" smtClean="0"/>
              <a:t>not</a:t>
            </a:r>
            <a:r>
              <a:rPr lang="es-ES" sz="2000" dirty="0" smtClean="0"/>
              <a:t> </a:t>
            </a:r>
            <a:r>
              <a:rPr lang="es-ES" sz="2000" dirty="0" err="1" smtClean="0"/>
              <a:t>connected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6304230" y="2468522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Discrete hidden variable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04230" y="3886200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Continuous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models (practice)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2025908"/>
            <a:ext cx="8458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</a:rPr>
              <a:t>public class </a:t>
            </a:r>
            <a:r>
              <a:rPr lang="en-US" sz="1400" dirty="0" err="1"/>
              <a:t>CustomGaussianMixture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000080"/>
                </a:solidFill>
              </a:rPr>
              <a:t>extends </a:t>
            </a:r>
            <a:r>
              <a:rPr lang="en-US" sz="1400" dirty="0"/>
              <a:t>Model{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b="1" dirty="0">
                <a:solidFill>
                  <a:srgbClr val="000080"/>
                </a:solidFill>
              </a:rPr>
              <a:t>public </a:t>
            </a:r>
            <a:r>
              <a:rPr lang="en-US" sz="1400" dirty="0" err="1"/>
              <a:t>CustomGaussianMixture</a:t>
            </a:r>
            <a:r>
              <a:rPr lang="en-US" sz="1400" dirty="0"/>
              <a:t>(Attributes attributes) </a:t>
            </a:r>
            <a:r>
              <a:rPr lang="en-US" sz="1400" b="1" dirty="0">
                <a:solidFill>
                  <a:srgbClr val="000080"/>
                </a:solidFill>
              </a:rPr>
              <a:t>throws </a:t>
            </a:r>
            <a:r>
              <a:rPr lang="en-US" sz="1400" dirty="0" err="1"/>
              <a:t>WrongConfigurationException</a:t>
            </a:r>
            <a:r>
              <a:rPr lang="en-US" sz="1400" dirty="0"/>
              <a:t> {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b="1" dirty="0">
                <a:solidFill>
                  <a:srgbClr val="000080"/>
                </a:solidFill>
              </a:rPr>
              <a:t>super</a:t>
            </a:r>
            <a:r>
              <a:rPr lang="en-US" sz="1400" dirty="0"/>
              <a:t>(attributes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i="1" dirty="0">
                <a:solidFill>
                  <a:srgbClr val="808080"/>
                </a:solidFill>
              </a:rPr>
              <a:t>//</a:t>
            </a:r>
            <a:r>
              <a:rPr lang="en-US" sz="1400" b="1" i="1" dirty="0">
                <a:solidFill>
                  <a:srgbClr val="0073BF"/>
                </a:solidFill>
              </a:rPr>
              <a:t>TODO: Write the </a:t>
            </a:r>
            <a:r>
              <a:rPr lang="en-US" sz="1400" b="1" i="1" dirty="0" err="1">
                <a:solidFill>
                  <a:srgbClr val="0073BF"/>
                </a:solidFill>
              </a:rPr>
              <a:t>contructor</a:t>
            </a:r>
            <a:r>
              <a:rPr lang="en-US" sz="1400" b="1" i="1" dirty="0">
                <a:solidFill>
                  <a:srgbClr val="0073BF"/>
                </a:solidFill>
              </a:rPr>
              <a:t> code </a:t>
            </a:r>
            <a:r>
              <a:rPr lang="en-US" sz="1400" b="1" i="1" dirty="0" smtClean="0">
                <a:solidFill>
                  <a:srgbClr val="0073BF"/>
                </a:solidFill>
              </a:rPr>
              <a:t>here</a:t>
            </a:r>
            <a:r>
              <a:rPr lang="en-US" sz="1400" b="1" i="1" dirty="0">
                <a:solidFill>
                  <a:srgbClr val="0073BF"/>
                </a:solidFill>
              </a:rPr>
              <a:t/>
            </a:r>
            <a:br>
              <a:rPr lang="en-US" sz="1400" b="1" i="1" dirty="0">
                <a:solidFill>
                  <a:srgbClr val="0073BF"/>
                </a:solidFill>
              </a:rPr>
            </a:br>
            <a:r>
              <a:rPr lang="en-US" sz="1400" b="1" i="1" dirty="0">
                <a:solidFill>
                  <a:srgbClr val="0073BF"/>
                </a:solidFill>
              </a:rPr>
              <a:t>    </a:t>
            </a:r>
            <a:r>
              <a:rPr lang="en-US" sz="1400" dirty="0" smtClean="0"/>
              <a:t>}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808000"/>
                </a:solidFill>
              </a:rPr>
              <a:t>@Override</a:t>
            </a:r>
            <a:br>
              <a:rPr lang="en-US" sz="1400" dirty="0">
                <a:solidFill>
                  <a:srgbClr val="808000"/>
                </a:solidFill>
              </a:rPr>
            </a:br>
            <a:r>
              <a:rPr lang="en-US" sz="1400" dirty="0">
                <a:solidFill>
                  <a:srgbClr val="808000"/>
                </a:solidFill>
              </a:rPr>
              <a:t>    </a:t>
            </a:r>
            <a:r>
              <a:rPr lang="en-US" sz="1400" b="1" dirty="0">
                <a:solidFill>
                  <a:srgbClr val="000080"/>
                </a:solidFill>
              </a:rPr>
              <a:t>protected void </a:t>
            </a:r>
            <a:r>
              <a:rPr lang="en-US" sz="1400" dirty="0" err="1"/>
              <a:t>buildDAG</a:t>
            </a:r>
            <a:r>
              <a:rPr lang="en-US" sz="1400" dirty="0"/>
              <a:t>() </a:t>
            </a: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i="1" dirty="0">
                <a:solidFill>
                  <a:srgbClr val="808080"/>
                </a:solidFill>
              </a:rPr>
              <a:t>//</a:t>
            </a:r>
            <a:r>
              <a:rPr lang="en-US" sz="1400" b="1" i="1" dirty="0">
                <a:solidFill>
                  <a:srgbClr val="0073BF"/>
                </a:solidFill>
              </a:rPr>
              <a:t>TODO: Write the code building a DAG for your custom </a:t>
            </a:r>
            <a:r>
              <a:rPr lang="en-US" sz="1400" b="1" i="1" dirty="0" smtClean="0">
                <a:solidFill>
                  <a:srgbClr val="0073BF"/>
                </a:solidFill>
              </a:rPr>
              <a:t>model</a:t>
            </a:r>
            <a:r>
              <a:rPr lang="en-US" sz="1400" b="1" i="1" dirty="0">
                <a:solidFill>
                  <a:srgbClr val="0073BF"/>
                </a:solidFill>
              </a:rPr>
              <a:t/>
            </a:r>
            <a:br>
              <a:rPr lang="en-US" sz="1400" b="1" i="1" dirty="0">
                <a:solidFill>
                  <a:srgbClr val="0073BF"/>
                </a:solidFill>
              </a:rPr>
            </a:br>
            <a:r>
              <a:rPr lang="en-US" sz="1400" b="1" i="1" dirty="0">
                <a:solidFill>
                  <a:srgbClr val="0073BF"/>
                </a:solidFill>
              </a:rPr>
              <a:t>    </a:t>
            </a: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 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78108"/>
          </a:xfrm>
        </p:spPr>
        <p:txBody>
          <a:bodyPr>
            <a:normAutofit/>
          </a:bodyPr>
          <a:lstStyle/>
          <a:p>
            <a:r>
              <a:rPr lang="es-ES" sz="2000" dirty="0" err="1" smtClean="0"/>
              <a:t>Some</a:t>
            </a:r>
            <a:r>
              <a:rPr lang="es-ES" sz="2000" dirty="0" smtClean="0"/>
              <a:t> </a:t>
            </a:r>
            <a:r>
              <a:rPr lang="es-ES" sz="2000" dirty="0" err="1" smtClean="0"/>
              <a:t>tips</a:t>
            </a:r>
            <a:r>
              <a:rPr lang="es-ES" sz="2000" dirty="0" smtClean="0"/>
              <a:t>: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609600" y="5345668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public </a:t>
            </a:r>
            <a:r>
              <a:rPr lang="en-US" dirty="0"/>
              <a:t>Variable </a:t>
            </a:r>
            <a:r>
              <a:rPr lang="en-US" dirty="0" smtClean="0"/>
              <a:t>Variables::</a:t>
            </a:r>
            <a:r>
              <a:rPr lang="en-US" dirty="0" err="1" smtClean="0"/>
              <a:t>newMultinomialVariable</a:t>
            </a:r>
            <a:r>
              <a:rPr lang="en-US" dirty="0" smtClean="0"/>
              <a:t>(String </a:t>
            </a:r>
            <a:r>
              <a:rPr lang="en-US" dirty="0"/>
              <a:t>name, </a:t>
            </a:r>
            <a:r>
              <a:rPr lang="en-US" b="1" dirty="0" err="1">
                <a:solidFill>
                  <a:srgbClr val="000080"/>
                </a:solidFill>
              </a:rPr>
              <a:t>int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nOfStates</a:t>
            </a:r>
            <a:r>
              <a:rPr lang="en-US" dirty="0"/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5726668"/>
            <a:ext cx="4307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public </a:t>
            </a:r>
            <a:r>
              <a:rPr lang="en-US" dirty="0"/>
              <a:t>List&lt;</a:t>
            </a:r>
            <a:r>
              <a:rPr lang="en-US" dirty="0" err="1"/>
              <a:t>ParentSet</a:t>
            </a:r>
            <a:r>
              <a:rPr lang="en-US" dirty="0"/>
              <a:t>&gt; </a:t>
            </a:r>
            <a:r>
              <a:rPr lang="en-US" dirty="0" smtClean="0"/>
              <a:t>DAG::</a:t>
            </a:r>
            <a:r>
              <a:rPr lang="en-US" dirty="0" err="1" smtClean="0"/>
              <a:t>getParentSets</a:t>
            </a:r>
            <a:r>
              <a:rPr lang="en-US" dirty="0"/>
              <a:t>()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5300" y="4853672"/>
            <a:ext cx="8229600" cy="578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Useful methods: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982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Dynamic </a:t>
            </a:r>
            <a:r>
              <a:rPr lang="en-GB" baseline="0" dirty="0" smtClean="0"/>
              <a:t>models (learning)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AMIDST tutorial - </a:t>
            </a:r>
            <a:r>
              <a:rPr lang="en-US" dirty="0" err="1" smtClean="0"/>
              <a:t>Hugin</a:t>
            </a:r>
            <a:r>
              <a:rPr lang="en-US" dirty="0" smtClean="0"/>
              <a:t> S/A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295400"/>
            <a:ext cx="8458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</a:rPr>
              <a:t>public class </a:t>
            </a:r>
            <a:r>
              <a:rPr lang="en-US" sz="1600" dirty="0" err="1"/>
              <a:t>DynamicModelLearning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b="1" dirty="0">
                <a:solidFill>
                  <a:srgbClr val="000080"/>
                </a:solidFill>
              </a:rPr>
              <a:t>public static void </a:t>
            </a:r>
            <a:r>
              <a:rPr lang="en-US" sz="1600" dirty="0"/>
              <a:t>main(String[] </a:t>
            </a:r>
            <a:r>
              <a:rPr lang="en-US" sz="1600" dirty="0" err="1"/>
              <a:t>args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i="1" dirty="0">
                <a:solidFill>
                  <a:srgbClr val="808080"/>
                </a:solidFill>
              </a:rPr>
              <a:t>//Load the </a:t>
            </a:r>
            <a:r>
              <a:rPr lang="en-US" sz="1600" i="1" dirty="0" err="1">
                <a:solidFill>
                  <a:srgbClr val="808080"/>
                </a:solidFill>
              </a:rPr>
              <a:t>datastream</a:t>
            </a:r>
            <a:r>
              <a:rPr lang="en-US" sz="1600" i="1" dirty="0">
                <a:solidFill>
                  <a:srgbClr val="808080"/>
                </a:solidFill>
              </a:rPr>
              <a:t/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i="1" dirty="0">
                <a:solidFill>
                  <a:srgbClr val="808080"/>
                </a:solidFill>
              </a:rPr>
              <a:t>        </a:t>
            </a:r>
            <a:r>
              <a:rPr lang="en-US" sz="1600" dirty="0"/>
              <a:t>String filename = </a:t>
            </a:r>
            <a:r>
              <a:rPr lang="en-US" sz="1600" b="1" dirty="0">
                <a:solidFill>
                  <a:srgbClr val="008000"/>
                </a:solidFill>
              </a:rPr>
              <a:t>"datasets/simulated/exampleDS_d0_c5.arff"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        DataStream&lt;</a:t>
            </a:r>
            <a:r>
              <a:rPr lang="en-US" sz="1600" dirty="0" err="1"/>
              <a:t>DynamicDataInstance</a:t>
            </a:r>
            <a:r>
              <a:rPr lang="en-US" sz="1600" dirty="0"/>
              <a:t>&gt; data = </a:t>
            </a:r>
            <a:r>
              <a:rPr lang="en-US" sz="1600" dirty="0" err="1"/>
              <a:t>DynamicDataStreamLoader.</a:t>
            </a:r>
            <a:r>
              <a:rPr lang="en-US" sz="1600" i="1" dirty="0" err="1"/>
              <a:t>loadFromFile</a:t>
            </a:r>
            <a:r>
              <a:rPr lang="en-US" sz="1600" dirty="0"/>
              <a:t>(filename);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i="1" dirty="0">
                <a:solidFill>
                  <a:srgbClr val="808080"/>
                </a:solidFill>
              </a:rPr>
              <a:t>//Learn the model</a:t>
            </a:r>
            <a:br>
              <a:rPr lang="en-US" sz="1600" i="1" dirty="0">
                <a:solidFill>
                  <a:srgbClr val="808080"/>
                </a:solidFill>
              </a:rPr>
            </a:br>
            <a:r>
              <a:rPr lang="en-US" sz="1600" i="1" dirty="0">
                <a:solidFill>
                  <a:srgbClr val="808080"/>
                </a:solidFill>
              </a:rPr>
              <a:t>        </a:t>
            </a:r>
            <a:r>
              <a:rPr lang="en-US" sz="1600" dirty="0" err="1"/>
              <a:t>DynamicModel</a:t>
            </a:r>
            <a:r>
              <a:rPr lang="en-US" sz="1600" dirty="0"/>
              <a:t> model = </a:t>
            </a:r>
            <a:r>
              <a:rPr lang="en-US" sz="1600" b="1" dirty="0">
                <a:solidFill>
                  <a:srgbClr val="000080"/>
                </a:solidFill>
              </a:rPr>
              <a:t>new </a:t>
            </a:r>
            <a:r>
              <a:rPr lang="en-US" sz="1600" dirty="0" err="1"/>
              <a:t>HiddenMarkovModel</a:t>
            </a:r>
            <a:r>
              <a:rPr lang="en-US" sz="1600" dirty="0"/>
              <a:t>(</a:t>
            </a:r>
            <a:r>
              <a:rPr lang="en-US" sz="1600" dirty="0" err="1"/>
              <a:t>data.getAttributes</a:t>
            </a:r>
            <a:r>
              <a:rPr lang="en-US" sz="1600" dirty="0"/>
              <a:t>());</a:t>
            </a:r>
            <a:br>
              <a:rPr lang="en-US" sz="1600" dirty="0"/>
            </a:br>
            <a:r>
              <a:rPr lang="en-US" sz="1600" dirty="0"/>
              <a:t>        ((</a:t>
            </a:r>
            <a:r>
              <a:rPr lang="en-US" sz="1600" dirty="0" err="1"/>
              <a:t>HiddenMarkovModel</a:t>
            </a:r>
            <a:r>
              <a:rPr lang="en-US" sz="1600" dirty="0"/>
              <a:t>)model).</a:t>
            </a:r>
            <a:r>
              <a:rPr lang="en-US" sz="1600" dirty="0" err="1"/>
              <a:t>setNumStatesHiddenVar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0000FF"/>
                </a:solidFill>
              </a:rPr>
              <a:t>4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model.setWindowSize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0000FF"/>
                </a:solidFill>
              </a:rPr>
              <a:t>200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model.updateModel</a:t>
            </a:r>
            <a:r>
              <a:rPr lang="en-US" sz="1600" dirty="0"/>
              <a:t>(data);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DynamicBayesianNetwork</a:t>
            </a:r>
            <a:r>
              <a:rPr lang="en-US" sz="1600" dirty="0"/>
              <a:t> </a:t>
            </a:r>
            <a:r>
              <a:rPr lang="en-US" sz="1600" dirty="0" err="1"/>
              <a:t>dbn</a:t>
            </a:r>
            <a:r>
              <a:rPr lang="en-US" sz="1600" dirty="0"/>
              <a:t> = </a:t>
            </a:r>
            <a:r>
              <a:rPr lang="en-US" sz="1600" dirty="0" err="1"/>
              <a:t>model.getModel</a:t>
            </a:r>
            <a:r>
              <a:rPr lang="en-US" sz="1600" dirty="0"/>
              <a:t>();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System.</a:t>
            </a:r>
            <a:r>
              <a:rPr lang="en-US" sz="1600" b="1" i="1" dirty="0" err="1">
                <a:solidFill>
                  <a:srgbClr val="660E7A"/>
                </a:solidFill>
              </a:rPr>
              <a:t>out</a:t>
            </a:r>
            <a:r>
              <a:rPr lang="en-US" sz="1600" dirty="0" err="1"/>
              <a:t>.println</a:t>
            </a:r>
            <a:r>
              <a:rPr lang="en-US" sz="1600" dirty="0"/>
              <a:t>(</a:t>
            </a:r>
            <a:r>
              <a:rPr lang="en-US" sz="1600" dirty="0" err="1"/>
              <a:t>dbn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00800" y="6013847"/>
            <a:ext cx="29667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+mj-lt"/>
                <a:ea typeface="Apple Color Emoji" charset="-128"/>
                <a:cs typeface="Apple Color Emoji" charset="-128"/>
              </a:rPr>
              <a:t>DynamicModelLearning.java</a:t>
            </a:r>
            <a:endParaRPr lang="en-US" sz="1600" dirty="0">
              <a:latin typeface="+mj-lt"/>
              <a:ea typeface="Apple Color Emoji" charset="-128"/>
              <a:cs typeface="Apple Color Emoji" charset="-128"/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992" y="5124601"/>
            <a:ext cx="723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models (save to disk)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7789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Note: </a:t>
            </a:r>
            <a:r>
              <a:rPr lang="en-US" sz="2400" dirty="0"/>
              <a:t>make </a:t>
            </a:r>
            <a:r>
              <a:rPr lang="en-US" sz="2400" dirty="0" smtClean="0"/>
              <a:t>sure that you have the following files in your </a:t>
            </a:r>
            <a:r>
              <a:rPr lang="en-US" sz="2400" dirty="0" err="1" smtClean="0"/>
              <a:t>classpath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hgapi83_amidst-64.jar</a:t>
            </a:r>
            <a:endParaRPr lang="en-US" sz="2000" dirty="0"/>
          </a:p>
          <a:p>
            <a:pPr lvl="1"/>
            <a:r>
              <a:rPr lang="en-US" sz="2000" dirty="0" smtClean="0"/>
              <a:t>libhgapi83_amidst-64.jnilib</a:t>
            </a:r>
          </a:p>
          <a:p>
            <a:r>
              <a:rPr lang="en-US" sz="2400" dirty="0" smtClean="0"/>
              <a:t>For adding folders to your class path: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1547971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// Save with .</a:t>
            </a:r>
            <a:r>
              <a:rPr lang="en-US" sz="1600" i="1" dirty="0" err="1"/>
              <a:t>bn</a:t>
            </a:r>
            <a:r>
              <a:rPr lang="en-US" sz="1600" i="1" dirty="0"/>
              <a:t> format</a:t>
            </a:r>
            <a:br>
              <a:rPr lang="en-US" sz="1600" i="1" dirty="0"/>
            </a:br>
            <a:r>
              <a:rPr lang="en-US" sz="1600" dirty="0" err="1"/>
              <a:t>BayesianNetworkWriter.</a:t>
            </a:r>
            <a:r>
              <a:rPr lang="en-US" sz="1600" i="1" dirty="0" err="1"/>
              <a:t>save</a:t>
            </a:r>
            <a:r>
              <a:rPr lang="en-US" sz="1600" dirty="0"/>
              <a:t>(</a:t>
            </a:r>
            <a:r>
              <a:rPr lang="en-US" sz="1600" dirty="0" err="1"/>
              <a:t>bn</a:t>
            </a:r>
            <a:r>
              <a:rPr lang="en-US" sz="1600" dirty="0"/>
              <a:t>, </a:t>
            </a:r>
            <a:r>
              <a:rPr lang="en-US" sz="1600" b="1" dirty="0"/>
              <a:t>"networks/simulated/</a:t>
            </a:r>
            <a:r>
              <a:rPr lang="en-US" sz="1600" b="1" dirty="0" err="1"/>
              <a:t>exampleBN.bn</a:t>
            </a:r>
            <a:r>
              <a:rPr lang="en-US" sz="1600" b="1" dirty="0"/>
              <a:t>"</a:t>
            </a:r>
            <a:r>
              <a:rPr lang="en-US" sz="1600" dirty="0"/>
              <a:t>);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i="1" dirty="0"/>
              <a:t>// Save with </a:t>
            </a:r>
            <a:r>
              <a:rPr lang="en-US" sz="1600" i="1" dirty="0" err="1"/>
              <a:t>hugin</a:t>
            </a:r>
            <a:r>
              <a:rPr lang="en-US" sz="1600" i="1" dirty="0"/>
              <a:t> format</a:t>
            </a:r>
            <a:br>
              <a:rPr lang="en-US" sz="1600" i="1" dirty="0"/>
            </a:br>
            <a:r>
              <a:rPr lang="en-US" sz="1600" dirty="0" err="1"/>
              <a:t>BayesianNetworkWriterToHugin.</a:t>
            </a:r>
            <a:r>
              <a:rPr lang="en-US" sz="1600" i="1" dirty="0" err="1"/>
              <a:t>save</a:t>
            </a:r>
            <a:r>
              <a:rPr lang="en-US" sz="1600" dirty="0"/>
              <a:t>(</a:t>
            </a:r>
            <a:r>
              <a:rPr lang="en-US" sz="1600" dirty="0" err="1"/>
              <a:t>bn</a:t>
            </a:r>
            <a:r>
              <a:rPr lang="en-US" sz="1600" dirty="0"/>
              <a:t>, </a:t>
            </a:r>
            <a:r>
              <a:rPr lang="en-US" sz="1600" b="1" dirty="0"/>
              <a:t>"networks/simulated/</a:t>
            </a:r>
            <a:r>
              <a:rPr lang="en-US" sz="1600" b="1" dirty="0" err="1"/>
              <a:t>exampleBN.net</a:t>
            </a:r>
            <a:r>
              <a:rPr lang="en-US" sz="1600" b="1" dirty="0"/>
              <a:t>"</a:t>
            </a:r>
            <a:r>
              <a:rPr lang="en-US" sz="1600" dirty="0"/>
              <a:t>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9548" y="5593990"/>
            <a:ext cx="3256304" cy="58744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  <a:softEdge rad="31750"/>
          </a:effectLst>
        </p:spPr>
        <p:txBody>
          <a:bodyPr wrap="none" lIns="144000" tIns="108000" rIns="144000" bIns="108000" rtlCol="0">
            <a:spAutoFit/>
          </a:bodyPr>
          <a:lstStyle/>
          <a:p>
            <a:r>
              <a:rPr lang="en-US" sz="2400" dirty="0"/>
              <a:t>-</a:t>
            </a:r>
            <a:r>
              <a:rPr lang="en-US" sz="2400" dirty="0" err="1"/>
              <a:t>Djava.library.path</a:t>
            </a:r>
            <a:r>
              <a:rPr lang="en-US" sz="2400" dirty="0" smtClean="0"/>
              <a:t>=“</a:t>
            </a:r>
            <a:r>
              <a:rPr lang="is-IS" sz="2400" dirty="0" smtClean="0"/>
              <a:t>….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400800" y="6013847"/>
            <a:ext cx="29667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+mj-lt"/>
                <a:ea typeface="Apple Color Emoji" charset="-128"/>
                <a:cs typeface="Apple Color Emoji" charset="-128"/>
              </a:rPr>
              <a:t>DynamicModelSaveToDisk.java</a:t>
            </a:r>
            <a:endParaRPr lang="en-US" sz="1600" dirty="0">
              <a:latin typeface="+mj-lt"/>
              <a:ea typeface="Apple Color Emoji" charset="-128"/>
              <a:cs typeface="Apple Color Emoji" charset="-128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5124601"/>
            <a:ext cx="723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" y="1905000"/>
            <a:ext cx="8763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solidFill>
                  <a:srgbClr val="808080"/>
                </a:solidFill>
              </a:rPr>
              <a:t>//</a:t>
            </a:r>
            <a:r>
              <a:rPr lang="en-US" sz="1400" i="1" dirty="0">
                <a:solidFill>
                  <a:srgbClr val="808080"/>
                </a:solidFill>
              </a:rPr>
              <a:t>Testing dataset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dirty="0"/>
              <a:t>String </a:t>
            </a:r>
            <a:r>
              <a:rPr lang="en-US" sz="1400" dirty="0" err="1"/>
              <a:t>filenamePredict</a:t>
            </a:r>
            <a:r>
              <a:rPr lang="en-US" sz="1400" dirty="0"/>
              <a:t> = </a:t>
            </a:r>
            <a:r>
              <a:rPr lang="en-US" sz="1400" b="1" dirty="0">
                <a:solidFill>
                  <a:srgbClr val="008000"/>
                </a:solidFill>
              </a:rPr>
              <a:t>"datasets/simulated/exampleDS_d0_c5_small.arff"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DataStream&lt;</a:t>
            </a:r>
            <a:r>
              <a:rPr lang="en-US" sz="1400" dirty="0" err="1"/>
              <a:t>DynamicDataInstance</a:t>
            </a:r>
            <a:r>
              <a:rPr lang="en-US" sz="1400" dirty="0"/>
              <a:t>&gt; </a:t>
            </a:r>
            <a:r>
              <a:rPr lang="en-US" sz="1400" dirty="0" err="1"/>
              <a:t>dataPredict</a:t>
            </a:r>
            <a:r>
              <a:rPr lang="en-US" sz="1400" dirty="0"/>
              <a:t> = </a:t>
            </a:r>
            <a:r>
              <a:rPr lang="en-US" sz="1400" dirty="0" err="1"/>
              <a:t>DynamicDataStreamLoader.</a:t>
            </a:r>
            <a:r>
              <a:rPr lang="en-US" sz="1400" i="1" dirty="0" err="1"/>
              <a:t>loadFromFile</a:t>
            </a:r>
            <a:r>
              <a:rPr lang="en-US" sz="1400" dirty="0"/>
              <a:t>(</a:t>
            </a:r>
            <a:r>
              <a:rPr lang="en-US" sz="1400" dirty="0" err="1"/>
              <a:t>filenamePredict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i="1" dirty="0">
                <a:solidFill>
                  <a:srgbClr val="808080"/>
                </a:solidFill>
              </a:rPr>
              <a:t>//Select the inference algorithm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dirty="0" err="1"/>
              <a:t>InferenceAlgorithmForDBN</a:t>
            </a:r>
            <a:r>
              <a:rPr lang="en-US" sz="1400" dirty="0"/>
              <a:t> infer = </a:t>
            </a:r>
            <a:r>
              <a:rPr lang="en-US" sz="1400" b="1" dirty="0">
                <a:solidFill>
                  <a:srgbClr val="000080"/>
                </a:solidFill>
              </a:rPr>
              <a:t>new </a:t>
            </a:r>
            <a:r>
              <a:rPr lang="en-US" sz="1400" dirty="0" err="1"/>
              <a:t>FactoredFrontierForDBN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000080"/>
                </a:solidFill>
              </a:rPr>
              <a:t>new </a:t>
            </a:r>
            <a:r>
              <a:rPr lang="en-US" sz="1400" dirty="0"/>
              <a:t>VMP()); </a:t>
            </a:r>
            <a:r>
              <a:rPr lang="en-US" sz="1400" i="1" dirty="0">
                <a:solidFill>
                  <a:srgbClr val="808080"/>
                </a:solidFill>
              </a:rPr>
              <a:t/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dirty="0" err="1"/>
              <a:t>infer.setModel</a:t>
            </a:r>
            <a:r>
              <a:rPr lang="en-US" sz="1400" dirty="0"/>
              <a:t>(</a:t>
            </a:r>
            <a:r>
              <a:rPr lang="en-US" sz="1400" dirty="0" err="1"/>
              <a:t>dbn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Variable </a:t>
            </a:r>
            <a:r>
              <a:rPr lang="en-US" sz="1400" dirty="0" err="1"/>
              <a:t>varTarget</a:t>
            </a:r>
            <a:r>
              <a:rPr lang="en-US" sz="1400" dirty="0"/>
              <a:t> = </a:t>
            </a:r>
            <a:r>
              <a:rPr lang="en-US" sz="1400" dirty="0" err="1"/>
              <a:t>dbn.getDynamicVariables</a:t>
            </a:r>
            <a:r>
              <a:rPr lang="en-US" sz="1400" dirty="0"/>
              <a:t>().</a:t>
            </a:r>
            <a:r>
              <a:rPr lang="en-US" sz="1400" dirty="0" err="1"/>
              <a:t>getVariableByName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008000"/>
                </a:solidFill>
              </a:rPr>
              <a:t>"</a:t>
            </a:r>
            <a:r>
              <a:rPr lang="en-US" sz="1400" b="1" dirty="0" err="1">
                <a:solidFill>
                  <a:srgbClr val="008000"/>
                </a:solidFill>
              </a:rPr>
              <a:t>discreteHiddenVar</a:t>
            </a:r>
            <a:r>
              <a:rPr lang="en-US" sz="1400" b="1" dirty="0">
                <a:solidFill>
                  <a:srgbClr val="008000"/>
                </a:solidFill>
              </a:rPr>
              <a:t>"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 err="1"/>
              <a:t>UnivariateDistribution</a:t>
            </a:r>
            <a:r>
              <a:rPr lang="en-US" sz="1400" dirty="0"/>
              <a:t> posterior = </a:t>
            </a:r>
            <a:r>
              <a:rPr lang="en-US" sz="1400" b="1" dirty="0">
                <a:solidFill>
                  <a:srgbClr val="000080"/>
                </a:solidFill>
              </a:rPr>
              <a:t>null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i="1" dirty="0">
                <a:solidFill>
                  <a:srgbClr val="808080"/>
                </a:solidFill>
              </a:rPr>
              <a:t>//Classify each instance</a:t>
            </a:r>
            <a:br>
              <a:rPr lang="en-US" sz="1400" i="1" dirty="0">
                <a:solidFill>
                  <a:srgbClr val="808080"/>
                </a:solidFill>
              </a:rPr>
            </a:br>
            <a:r>
              <a:rPr lang="en-US" sz="1400" b="1" dirty="0" err="1">
                <a:solidFill>
                  <a:srgbClr val="000080"/>
                </a:solidFill>
              </a:rPr>
              <a:t>int</a:t>
            </a:r>
            <a:r>
              <a:rPr lang="en-US" sz="1400" b="1" dirty="0">
                <a:solidFill>
                  <a:srgbClr val="000080"/>
                </a:solidFill>
              </a:rPr>
              <a:t> </a:t>
            </a:r>
            <a:r>
              <a:rPr lang="en-US" sz="1400" dirty="0"/>
              <a:t>t = </a:t>
            </a:r>
            <a:r>
              <a:rPr lang="en-US" sz="1400" dirty="0">
                <a:solidFill>
                  <a:srgbClr val="0000FF"/>
                </a:solidFill>
              </a:rPr>
              <a:t>0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b="1" dirty="0">
                <a:solidFill>
                  <a:srgbClr val="000080"/>
                </a:solidFill>
              </a:rPr>
              <a:t>for </a:t>
            </a:r>
            <a:r>
              <a:rPr lang="en-US" sz="1400" dirty="0"/>
              <a:t>(</a:t>
            </a:r>
            <a:r>
              <a:rPr lang="en-US" sz="1400" dirty="0" err="1"/>
              <a:t>DynamicDataInstance</a:t>
            </a:r>
            <a:r>
              <a:rPr lang="en-US" sz="1400" dirty="0"/>
              <a:t> instance : </a:t>
            </a:r>
            <a:r>
              <a:rPr lang="en-US" sz="1400" dirty="0" err="1"/>
              <a:t>dataPredict</a:t>
            </a:r>
            <a:r>
              <a:rPr lang="en-US" sz="1400" dirty="0"/>
              <a:t>) {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infer.addDynamicEvidence</a:t>
            </a:r>
            <a:r>
              <a:rPr lang="en-US" sz="1400" dirty="0"/>
              <a:t>(instance);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infer.runInference</a:t>
            </a:r>
            <a:r>
              <a:rPr lang="en-US" sz="1400" dirty="0" smtClean="0"/>
              <a:t>(); 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posterior = </a:t>
            </a:r>
            <a:r>
              <a:rPr lang="en-US" sz="1400" dirty="0" err="1"/>
              <a:t>infer.getFilteredPosterior</a:t>
            </a:r>
            <a:r>
              <a:rPr lang="en-US" sz="1400" dirty="0"/>
              <a:t>(</a:t>
            </a:r>
            <a:r>
              <a:rPr lang="en-US" sz="1400" dirty="0" err="1"/>
              <a:t>varTarget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err="1"/>
              <a:t>System.</a:t>
            </a:r>
            <a:r>
              <a:rPr lang="en-US" sz="1400" b="1" i="1" dirty="0" err="1">
                <a:solidFill>
                  <a:srgbClr val="660E7A"/>
                </a:solidFill>
              </a:rPr>
              <a:t>out</a:t>
            </a:r>
            <a:r>
              <a:rPr lang="en-US" sz="1400" dirty="0" err="1"/>
              <a:t>.println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008000"/>
                </a:solidFill>
              </a:rPr>
              <a:t>"t="</a:t>
            </a:r>
            <a:r>
              <a:rPr lang="en-US" sz="1400" dirty="0"/>
              <a:t>+t+</a:t>
            </a:r>
            <a:r>
              <a:rPr lang="en-US" sz="1400" b="1" dirty="0">
                <a:solidFill>
                  <a:srgbClr val="008000"/>
                </a:solidFill>
              </a:rPr>
              <a:t>", P(</a:t>
            </a:r>
            <a:r>
              <a:rPr lang="en-US" sz="1400" b="1" dirty="0" err="1">
                <a:solidFill>
                  <a:srgbClr val="008000"/>
                </a:solidFill>
              </a:rPr>
              <a:t>discreteHiddenVar</a:t>
            </a:r>
            <a:r>
              <a:rPr lang="en-US" sz="1400" b="1" dirty="0">
                <a:solidFill>
                  <a:srgbClr val="008000"/>
                </a:solidFill>
              </a:rPr>
              <a:t> | Evidence)  = " </a:t>
            </a:r>
            <a:r>
              <a:rPr lang="en-US" sz="1400" dirty="0"/>
              <a:t>+ posterior);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</a:t>
            </a:r>
            <a:r>
              <a:rPr lang="en-US" dirty="0" smtClean="0"/>
              <a:t>models (inference)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Add the following code </a:t>
            </a:r>
            <a:r>
              <a:rPr lang="en-US" sz="2800" smtClean="0"/>
              <a:t>after learning the process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53200" y="6013847"/>
            <a:ext cx="29667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+mj-lt"/>
                <a:ea typeface="Apple Color Emoji" charset="-128"/>
                <a:cs typeface="Apple Color Emoji" charset="-128"/>
              </a:rPr>
              <a:t>DynamicModelInference.java</a:t>
            </a:r>
            <a:endParaRPr lang="en-US" sz="1600" dirty="0">
              <a:latin typeface="+mj-lt"/>
              <a:ea typeface="Apple Color Emoji" charset="-128"/>
              <a:cs typeface="Apple Color Emoji" charset="-128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992" y="5124601"/>
            <a:ext cx="723900" cy="914400"/>
          </a:xfrm>
          <a:prstGeom prst="rect">
            <a:avLst/>
          </a:prstGeom>
        </p:spPr>
      </p:pic>
      <p:sp>
        <p:nvSpPr>
          <p:cNvPr id="10" name="Bent-Up Arrow 9"/>
          <p:cNvSpPr/>
          <p:nvPr/>
        </p:nvSpPr>
        <p:spPr>
          <a:xfrm rot="16200000">
            <a:off x="6467949" y="2523650"/>
            <a:ext cx="1122341" cy="1561440"/>
          </a:xfrm>
          <a:prstGeom prst="bentUpArrow">
            <a:avLst>
              <a:gd name="adj1" fmla="val 11830"/>
              <a:gd name="adj2" fmla="val 14411"/>
              <a:gd name="adj3" fmla="val 20658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6059192" y="3824993"/>
            <a:ext cx="2895600" cy="1011822"/>
          </a:xfrm>
          <a:prstGeom prst="foldedCorner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</a:t>
            </a:r>
            <a:r>
              <a:rPr lang="en-US" dirty="0" smtClean="0">
                <a:solidFill>
                  <a:sysClr val="windowText" lastClr="000000"/>
                </a:solidFill>
              </a:rPr>
              <a:t>ew </a:t>
            </a:r>
            <a:r>
              <a:rPr lang="en-US" dirty="0" err="1" smtClean="0">
                <a:solidFill>
                  <a:sysClr val="windowText" lastClr="000000"/>
                </a:solidFill>
              </a:rPr>
              <a:t>HuginInference</a:t>
            </a:r>
            <a:r>
              <a:rPr lang="en-US" dirty="0" smtClean="0">
                <a:solidFill>
                  <a:sysClr val="windowText" lastClr="000000"/>
                </a:solidFill>
              </a:rPr>
              <a:t>();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</a:t>
            </a:r>
            <a:r>
              <a:rPr lang="en-US" dirty="0" smtClean="0">
                <a:solidFill>
                  <a:sysClr val="windowText" lastClr="000000"/>
                </a:solidFill>
              </a:rPr>
              <a:t>ew </a:t>
            </a:r>
            <a:r>
              <a:rPr lang="en-US" dirty="0" err="1" smtClean="0">
                <a:solidFill>
                  <a:sysClr val="windowText" lastClr="000000"/>
                </a:solidFill>
              </a:rPr>
              <a:t>ImportanceSampling</a:t>
            </a:r>
            <a:r>
              <a:rPr lang="en-US" dirty="0" smtClean="0">
                <a:solidFill>
                  <a:sysClr val="windowText" lastClr="000000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478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" y="1905001"/>
            <a:ext cx="640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posterior = </a:t>
            </a:r>
            <a:r>
              <a:rPr lang="en-US" sz="2000" dirty="0" err="1" smtClean="0"/>
              <a:t>infer.getFilteredPosterior</a:t>
            </a:r>
            <a:r>
              <a:rPr lang="en-US" sz="2000" dirty="0" smtClean="0"/>
              <a:t>(</a:t>
            </a:r>
            <a:r>
              <a:rPr lang="en-US" sz="2000" dirty="0" err="1" smtClean="0"/>
              <a:t>varTarget</a:t>
            </a:r>
            <a:r>
              <a:rPr lang="en-US" sz="2000" dirty="0" smtClean="0"/>
              <a:t>);</a:t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</a:t>
            </a:r>
            <a:r>
              <a:rPr lang="en-US" dirty="0" smtClean="0"/>
              <a:t>models (inference)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762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 predicting 5 steps ahead, replace: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53200" y="6013847"/>
            <a:ext cx="29667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+mj-lt"/>
                <a:ea typeface="Apple Color Emoji" charset="-128"/>
                <a:cs typeface="Apple Color Emoji" charset="-128"/>
              </a:rPr>
              <a:t>DynamicModelInference.java</a:t>
            </a:r>
            <a:endParaRPr lang="en-US" sz="1600" dirty="0">
              <a:latin typeface="+mj-lt"/>
              <a:ea typeface="Apple Color Emoji" charset="-128"/>
              <a:cs typeface="Apple Color Emoji" charset="-128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992" y="5124601"/>
            <a:ext cx="723900" cy="91440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6200000" flipH="1">
            <a:off x="3002479" y="3310482"/>
            <a:ext cx="645108" cy="4042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" y="3918105"/>
            <a:ext cx="640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</a:t>
            </a:r>
            <a:r>
              <a:rPr lang="en-US" sz="2000" dirty="0"/>
              <a:t>posterior = </a:t>
            </a:r>
            <a:r>
              <a:rPr lang="en-US" sz="2000" dirty="0" err="1"/>
              <a:t>infer.getPredictivePosterior</a:t>
            </a:r>
            <a:r>
              <a:rPr lang="en-US" sz="2000" dirty="0"/>
              <a:t>(</a:t>
            </a:r>
            <a:r>
              <a:rPr lang="en-US" sz="2000" dirty="0" err="1"/>
              <a:t>varTarget</a:t>
            </a:r>
            <a:r>
              <a:rPr lang="en-US" sz="2000" dirty="0"/>
              <a:t>, </a:t>
            </a:r>
            <a:r>
              <a:rPr lang="en-US" sz="2000" dirty="0" smtClean="0">
                <a:solidFill>
                  <a:srgbClr val="0000FF"/>
                </a:solidFill>
              </a:rPr>
              <a:t>5</a:t>
            </a:r>
            <a:r>
              <a:rPr lang="en-US" sz="2000" dirty="0" smtClean="0"/>
              <a:t>);</a:t>
            </a:r>
            <a:br>
              <a:rPr lang="en-US" sz="2000" dirty="0" smtClean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53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models (practice)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7810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your custom dynamic model:</a:t>
            </a:r>
            <a:r>
              <a:rPr lang="is-IS" sz="2000" dirty="0" smtClean="0"/>
              <a:t> </a:t>
            </a:r>
            <a:r>
              <a:rPr lang="es-ES" sz="2000" dirty="0" err="1" smtClean="0"/>
              <a:t>Kalman</a:t>
            </a:r>
            <a:r>
              <a:rPr lang="es-ES" sz="2000" dirty="0" smtClean="0"/>
              <a:t> </a:t>
            </a:r>
            <a:r>
              <a:rPr lang="es-ES" sz="2000" dirty="0" err="1" smtClean="0"/>
              <a:t>filter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57200" y="5387227"/>
            <a:ext cx="8229600" cy="578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 err="1" smtClean="0"/>
              <a:t>Assume</a:t>
            </a:r>
            <a:r>
              <a:rPr lang="es-ES" sz="2000" dirty="0" smtClean="0"/>
              <a:t> </a:t>
            </a:r>
            <a:r>
              <a:rPr lang="es-ES" sz="2000" dirty="0" err="1" smtClean="0"/>
              <a:t>that</a:t>
            </a:r>
            <a:r>
              <a:rPr lang="es-ES" sz="2000" dirty="0" smtClean="0"/>
              <a:t> </a:t>
            </a:r>
            <a:r>
              <a:rPr lang="es-ES" sz="2000" dirty="0" err="1" smtClean="0"/>
              <a:t>hidden</a:t>
            </a:r>
            <a:r>
              <a:rPr lang="es-ES" sz="2000" dirty="0" smtClean="0"/>
              <a:t> variables are </a:t>
            </a:r>
            <a:r>
              <a:rPr lang="es-ES" sz="2000" dirty="0" err="1" smtClean="0"/>
              <a:t>not</a:t>
            </a:r>
            <a:r>
              <a:rPr lang="es-ES" sz="2000" dirty="0" smtClean="0"/>
              <a:t> </a:t>
            </a:r>
            <a:r>
              <a:rPr lang="es-ES" sz="2000" dirty="0" err="1" smtClean="0"/>
              <a:t>connected</a:t>
            </a:r>
            <a:r>
              <a:rPr lang="es-ES" sz="2000" dirty="0" smtClean="0"/>
              <a:t> </a:t>
            </a:r>
            <a:r>
              <a:rPr lang="es-ES" sz="2000" dirty="0" err="1" smtClean="0"/>
              <a:t>among</a:t>
            </a:r>
            <a:r>
              <a:rPr lang="es-ES" sz="2000" dirty="0" smtClean="0"/>
              <a:t> </a:t>
            </a:r>
            <a:r>
              <a:rPr lang="es-ES" sz="2000" dirty="0" err="1" smtClean="0"/>
              <a:t>them</a:t>
            </a:r>
            <a:endParaRPr lang="es-ES" sz="2000" dirty="0" smtClean="0"/>
          </a:p>
          <a:p>
            <a:r>
              <a:rPr lang="es-ES" sz="2000" dirty="0" err="1" smtClean="0"/>
              <a:t>All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variabels</a:t>
            </a:r>
            <a:r>
              <a:rPr lang="es-ES" sz="2000" dirty="0" smtClean="0"/>
              <a:t> are </a:t>
            </a:r>
            <a:r>
              <a:rPr lang="es-ES" sz="2000" dirty="0" err="1" smtClean="0"/>
              <a:t>continuous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3789290" y="2655423"/>
            <a:ext cx="2303883" cy="985450"/>
            <a:chOff x="4686623" y="2460557"/>
            <a:chExt cx="3530748" cy="2063248"/>
          </a:xfrm>
        </p:grpSpPr>
        <p:sp>
          <p:nvSpPr>
            <p:cNvPr id="78" name="Oval 77"/>
            <p:cNvSpPr/>
            <p:nvPr/>
          </p:nvSpPr>
          <p:spPr>
            <a:xfrm>
              <a:off x="4686623" y="2460557"/>
              <a:ext cx="647700" cy="533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H</a:t>
              </a:r>
              <a:r>
                <a:rPr lang="en-US" sz="800" baseline="-25000" dirty="0" smtClean="0">
                  <a:solidFill>
                    <a:sysClr val="windowText" lastClr="000000"/>
                  </a:solidFill>
                </a:rPr>
                <a:t>1</a:t>
              </a:r>
              <a:endParaRPr lang="en-US" sz="900" baseline="-2500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713745" y="3893695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smtClean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5596179" y="3889360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smtClean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7569671" y="3912965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err="1" smtClean="0">
                  <a:solidFill>
                    <a:sysClr val="windowText" lastClr="000000"/>
                  </a:solidFill>
                </a:rPr>
                <a:t>n</a:t>
              </a:r>
              <a:endParaRPr lang="en-US" sz="900" baseline="-25000" dirty="0" smtClea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2" name="Straight Arrow Connector 81"/>
            <p:cNvCxnSpPr>
              <a:stCxn id="78" idx="4"/>
              <a:endCxn id="86" idx="0"/>
            </p:cNvCxnSpPr>
            <p:nvPr/>
          </p:nvCxnSpPr>
          <p:spPr>
            <a:xfrm>
              <a:off x="5010473" y="2993957"/>
              <a:ext cx="27122" cy="899738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8" idx="4"/>
              <a:endCxn id="88" idx="0"/>
            </p:cNvCxnSpPr>
            <p:nvPr/>
          </p:nvCxnSpPr>
          <p:spPr>
            <a:xfrm>
              <a:off x="5010473" y="2993957"/>
              <a:ext cx="909556" cy="895403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8" idx="4"/>
              <a:endCxn id="81" idx="0"/>
            </p:cNvCxnSpPr>
            <p:nvPr/>
          </p:nvCxnSpPr>
          <p:spPr>
            <a:xfrm>
              <a:off x="5010474" y="2993957"/>
              <a:ext cx="2883048" cy="919007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6400800" y="3889360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smtClean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cxnSp>
          <p:nvCxnSpPr>
            <p:cNvPr id="86" name="Straight Arrow Connector 85"/>
            <p:cNvCxnSpPr>
              <a:stCxn id="78" idx="4"/>
            </p:cNvCxnSpPr>
            <p:nvPr/>
          </p:nvCxnSpPr>
          <p:spPr>
            <a:xfrm>
              <a:off x="5010473" y="2993957"/>
              <a:ext cx="1771327" cy="895403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6310393" y="2460557"/>
              <a:ext cx="738108" cy="5290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ysClr val="windowText" lastClr="000000"/>
                  </a:solidFill>
                </a:rPr>
                <a:t>H</a:t>
              </a:r>
              <a:r>
                <a:rPr lang="en-US" sz="900" baseline="-25000" dirty="0" err="1" smtClean="0">
                  <a:solidFill>
                    <a:sysClr val="windowText" lastClr="000000"/>
                  </a:solidFill>
                </a:rPr>
                <a:t>m</a:t>
              </a:r>
              <a:endParaRPr lang="en-US" sz="900" baseline="-25000" dirty="0" smtClea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88" name="Straight Arrow Connector 87"/>
            <p:cNvCxnSpPr>
              <a:endCxn id="86" idx="0"/>
            </p:cNvCxnSpPr>
            <p:nvPr/>
          </p:nvCxnSpPr>
          <p:spPr>
            <a:xfrm flipH="1">
              <a:off x="5037595" y="2989622"/>
              <a:ext cx="1641852" cy="904073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endCxn id="88" idx="0"/>
            </p:cNvCxnSpPr>
            <p:nvPr/>
          </p:nvCxnSpPr>
          <p:spPr>
            <a:xfrm flipH="1">
              <a:off x="5920029" y="2989622"/>
              <a:ext cx="759418" cy="899738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6679447" y="2989622"/>
              <a:ext cx="45204" cy="899738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endCxn id="81" idx="0"/>
            </p:cNvCxnSpPr>
            <p:nvPr/>
          </p:nvCxnSpPr>
          <p:spPr>
            <a:xfrm>
              <a:off x="6679447" y="2989621"/>
              <a:ext cx="1214075" cy="923344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ounded Rectangle 91"/>
          <p:cNvSpPr/>
          <p:nvPr/>
        </p:nvSpPr>
        <p:spPr>
          <a:xfrm>
            <a:off x="3622672" y="2501047"/>
            <a:ext cx="2594618" cy="1322209"/>
          </a:xfrm>
          <a:prstGeom prst="roundRect">
            <a:avLst>
              <a:gd name="adj" fmla="val 7422"/>
            </a:avLst>
          </a:prstGeom>
          <a:solidFill>
            <a:schemeClr val="tx2">
              <a:lumMod val="20000"/>
              <a:lumOff val="80000"/>
              <a:alpha val="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4000608" y="2258988"/>
            <a:ext cx="2721979" cy="380239"/>
          </a:xfrm>
          <a:custGeom>
            <a:avLst/>
            <a:gdLst>
              <a:gd name="connsiteX0" fmla="*/ 0 w 4091552"/>
              <a:gd name="connsiteY0" fmla="*/ 683482 h 683482"/>
              <a:gd name="connsiteX1" fmla="*/ 1270861 w 4091552"/>
              <a:gd name="connsiteY1" fmla="*/ 110044 h 683482"/>
              <a:gd name="connsiteX2" fmla="*/ 2743200 w 4091552"/>
              <a:gd name="connsiteY2" fmla="*/ 48051 h 683482"/>
              <a:gd name="connsiteX3" fmla="*/ 4091552 w 4091552"/>
              <a:gd name="connsiteY3" fmla="*/ 652485 h 68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1552" h="683482">
                <a:moveTo>
                  <a:pt x="0" y="683482"/>
                </a:moveTo>
                <a:cubicBezTo>
                  <a:pt x="406830" y="449715"/>
                  <a:pt x="813661" y="215949"/>
                  <a:pt x="1270861" y="110044"/>
                </a:cubicBezTo>
                <a:cubicBezTo>
                  <a:pt x="1728061" y="4139"/>
                  <a:pt x="2273085" y="-42356"/>
                  <a:pt x="2743200" y="48051"/>
                </a:cubicBezTo>
                <a:cubicBezTo>
                  <a:pt x="3213315" y="138458"/>
                  <a:pt x="4091552" y="652485"/>
                  <a:pt x="4091552" y="652485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7" name="Freeform 116"/>
          <p:cNvSpPr/>
          <p:nvPr/>
        </p:nvSpPr>
        <p:spPr>
          <a:xfrm>
            <a:off x="5089647" y="2268553"/>
            <a:ext cx="2721978" cy="380239"/>
          </a:xfrm>
          <a:custGeom>
            <a:avLst/>
            <a:gdLst>
              <a:gd name="connsiteX0" fmla="*/ 0 w 4091552"/>
              <a:gd name="connsiteY0" fmla="*/ 683482 h 683482"/>
              <a:gd name="connsiteX1" fmla="*/ 1270861 w 4091552"/>
              <a:gd name="connsiteY1" fmla="*/ 110044 h 683482"/>
              <a:gd name="connsiteX2" fmla="*/ 2743200 w 4091552"/>
              <a:gd name="connsiteY2" fmla="*/ 48051 h 683482"/>
              <a:gd name="connsiteX3" fmla="*/ 4091552 w 4091552"/>
              <a:gd name="connsiteY3" fmla="*/ 652485 h 68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1552" h="683482">
                <a:moveTo>
                  <a:pt x="0" y="683482"/>
                </a:moveTo>
                <a:cubicBezTo>
                  <a:pt x="406830" y="449715"/>
                  <a:pt x="813661" y="215949"/>
                  <a:pt x="1270861" y="110044"/>
                </a:cubicBezTo>
                <a:cubicBezTo>
                  <a:pt x="1728061" y="4139"/>
                  <a:pt x="2273085" y="-42356"/>
                  <a:pt x="2743200" y="48051"/>
                </a:cubicBezTo>
                <a:cubicBezTo>
                  <a:pt x="3213315" y="138458"/>
                  <a:pt x="4091552" y="652485"/>
                  <a:pt x="4091552" y="652485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8" name="TextBox 117"/>
          <p:cNvSpPr txBox="1"/>
          <p:nvPr/>
        </p:nvSpPr>
        <p:spPr>
          <a:xfrm>
            <a:off x="4688185" y="3855695"/>
            <a:ext cx="506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baseline="-25000" dirty="0" smtClean="0"/>
              <a:t>i-1</a:t>
            </a:r>
            <a:endParaRPr lang="en-US" sz="2000" baseline="-25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7479606" y="3904949"/>
            <a:ext cx="506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r>
              <a:rPr lang="en-US" sz="2000" baseline="-25000" dirty="0" err="1" smtClean="0"/>
              <a:t>i</a:t>
            </a:r>
            <a:endParaRPr lang="en-US" sz="2000" baseline="-250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6511268" y="2666714"/>
            <a:ext cx="2303883" cy="985450"/>
            <a:chOff x="4686623" y="2460557"/>
            <a:chExt cx="3530748" cy="2063248"/>
          </a:xfrm>
        </p:grpSpPr>
        <p:sp>
          <p:nvSpPr>
            <p:cNvPr id="62" name="Oval 61"/>
            <p:cNvSpPr/>
            <p:nvPr/>
          </p:nvSpPr>
          <p:spPr>
            <a:xfrm>
              <a:off x="4686623" y="2460557"/>
              <a:ext cx="647700" cy="533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H</a:t>
              </a:r>
              <a:r>
                <a:rPr lang="en-US" sz="800" baseline="-25000" dirty="0" smtClean="0">
                  <a:solidFill>
                    <a:sysClr val="windowText" lastClr="000000"/>
                  </a:solidFill>
                </a:rPr>
                <a:t>1</a:t>
              </a:r>
              <a:endParaRPr lang="en-US" sz="900" baseline="-2500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713745" y="3893695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smtClean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596179" y="3889360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smtClean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569671" y="3912965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err="1" smtClean="0">
                  <a:solidFill>
                    <a:sysClr val="windowText" lastClr="000000"/>
                  </a:solidFill>
                </a:rPr>
                <a:t>n</a:t>
              </a:r>
              <a:endParaRPr lang="en-US" sz="900" baseline="-25000" dirty="0" smtClea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5010473" y="2993957"/>
              <a:ext cx="27122" cy="899738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5010473" y="2993957"/>
              <a:ext cx="909556" cy="895403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5010474" y="2993957"/>
              <a:ext cx="2883048" cy="919007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6400800" y="3889360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smtClean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5010473" y="2993957"/>
              <a:ext cx="1771327" cy="895403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6310393" y="2460557"/>
              <a:ext cx="738108" cy="5290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ysClr val="windowText" lastClr="000000"/>
                  </a:solidFill>
                </a:rPr>
                <a:t>H</a:t>
              </a:r>
              <a:r>
                <a:rPr lang="en-US" sz="900" baseline="-25000" dirty="0" err="1" smtClean="0">
                  <a:solidFill>
                    <a:sysClr val="windowText" lastClr="000000"/>
                  </a:solidFill>
                </a:rPr>
                <a:t>m</a:t>
              </a:r>
              <a:endParaRPr lang="en-US" sz="900" baseline="-25000" dirty="0" smtClea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H="1">
              <a:off x="5037595" y="2989622"/>
              <a:ext cx="1641852" cy="904073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5920029" y="2989622"/>
              <a:ext cx="759418" cy="899738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6679447" y="2989622"/>
              <a:ext cx="45204" cy="899738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679447" y="2989621"/>
              <a:ext cx="1214075" cy="923344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ounded Rectangle 93"/>
          <p:cNvSpPr/>
          <p:nvPr/>
        </p:nvSpPr>
        <p:spPr>
          <a:xfrm>
            <a:off x="6344650" y="2512338"/>
            <a:ext cx="2594618" cy="1322209"/>
          </a:xfrm>
          <a:prstGeom prst="roundRect">
            <a:avLst>
              <a:gd name="adj" fmla="val 7422"/>
            </a:avLst>
          </a:prstGeom>
          <a:solidFill>
            <a:schemeClr val="tx2">
              <a:lumMod val="20000"/>
              <a:lumOff val="80000"/>
              <a:alpha val="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454065" y="2658750"/>
            <a:ext cx="2303883" cy="985450"/>
            <a:chOff x="4686623" y="2460557"/>
            <a:chExt cx="3530748" cy="2063248"/>
          </a:xfrm>
        </p:grpSpPr>
        <p:sp>
          <p:nvSpPr>
            <p:cNvPr id="96" name="Oval 95"/>
            <p:cNvSpPr/>
            <p:nvPr/>
          </p:nvSpPr>
          <p:spPr>
            <a:xfrm>
              <a:off x="4686623" y="2460557"/>
              <a:ext cx="647700" cy="53340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H</a:t>
              </a:r>
              <a:r>
                <a:rPr lang="en-US" sz="800" baseline="-25000" dirty="0" smtClean="0">
                  <a:solidFill>
                    <a:sysClr val="windowText" lastClr="000000"/>
                  </a:solidFill>
                </a:rPr>
                <a:t>1</a:t>
              </a:r>
              <a:endParaRPr lang="en-US" sz="900" baseline="-2500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713745" y="3893695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smtClean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5596179" y="3889360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smtClean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7569671" y="3912965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err="1" smtClean="0">
                  <a:solidFill>
                    <a:sysClr val="windowText" lastClr="000000"/>
                  </a:solidFill>
                </a:rPr>
                <a:t>n</a:t>
              </a:r>
              <a:endParaRPr lang="en-US" sz="900" baseline="-25000" dirty="0" smtClea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>
              <a:off x="5010473" y="2993957"/>
              <a:ext cx="27122" cy="899738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5010473" y="2993957"/>
              <a:ext cx="909556" cy="895403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010474" y="2993957"/>
              <a:ext cx="2883048" cy="919007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400800" y="3889360"/>
              <a:ext cx="647700" cy="6108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ysClr val="windowText" lastClr="000000"/>
                  </a:solidFill>
                </a:rPr>
                <a:t>X</a:t>
              </a:r>
              <a:r>
                <a:rPr lang="en-US" sz="900" baseline="-25000" dirty="0" smtClean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010473" y="2993957"/>
              <a:ext cx="1771327" cy="895403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>
            <a:xfrm>
              <a:off x="6310393" y="2460557"/>
              <a:ext cx="738108" cy="52906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ysClr val="windowText" lastClr="000000"/>
                  </a:solidFill>
                </a:rPr>
                <a:t>H</a:t>
              </a:r>
              <a:r>
                <a:rPr lang="en-US" sz="900" baseline="-25000" dirty="0" err="1" smtClean="0">
                  <a:solidFill>
                    <a:sysClr val="windowText" lastClr="000000"/>
                  </a:solidFill>
                </a:rPr>
                <a:t>m</a:t>
              </a:r>
              <a:endParaRPr lang="en-US" sz="900" baseline="-25000" dirty="0" smtClea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5037595" y="2989622"/>
              <a:ext cx="1641852" cy="904073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>
              <a:off x="5920029" y="2989622"/>
              <a:ext cx="759418" cy="899738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6679447" y="2989622"/>
              <a:ext cx="45204" cy="899738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679447" y="2989621"/>
              <a:ext cx="1214075" cy="923344"/>
            </a:xfrm>
            <a:prstGeom prst="straightConnector1">
              <a:avLst/>
            </a:prstGeom>
            <a:ln w="349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ounded Rectangle 109"/>
          <p:cNvSpPr/>
          <p:nvPr/>
        </p:nvSpPr>
        <p:spPr>
          <a:xfrm>
            <a:off x="287447" y="2504374"/>
            <a:ext cx="2594618" cy="1322209"/>
          </a:xfrm>
          <a:prstGeom prst="roundRect">
            <a:avLst>
              <a:gd name="adj" fmla="val 7422"/>
            </a:avLst>
          </a:prstGeom>
          <a:solidFill>
            <a:schemeClr val="tx2">
              <a:lumMod val="20000"/>
              <a:lumOff val="80000"/>
              <a:alpha val="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3" name="Freeform 112"/>
          <p:cNvSpPr/>
          <p:nvPr/>
        </p:nvSpPr>
        <p:spPr>
          <a:xfrm rot="2002873">
            <a:off x="2865724" y="2153760"/>
            <a:ext cx="1198455" cy="171959"/>
          </a:xfrm>
          <a:custGeom>
            <a:avLst/>
            <a:gdLst>
              <a:gd name="connsiteX0" fmla="*/ 0 w 4091552"/>
              <a:gd name="connsiteY0" fmla="*/ 683482 h 683482"/>
              <a:gd name="connsiteX1" fmla="*/ 1270861 w 4091552"/>
              <a:gd name="connsiteY1" fmla="*/ 110044 h 683482"/>
              <a:gd name="connsiteX2" fmla="*/ 2743200 w 4091552"/>
              <a:gd name="connsiteY2" fmla="*/ 48051 h 683482"/>
              <a:gd name="connsiteX3" fmla="*/ 4091552 w 4091552"/>
              <a:gd name="connsiteY3" fmla="*/ 652485 h 68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1552" h="683482">
                <a:moveTo>
                  <a:pt x="0" y="683482"/>
                </a:moveTo>
                <a:cubicBezTo>
                  <a:pt x="406830" y="449715"/>
                  <a:pt x="813661" y="215949"/>
                  <a:pt x="1270861" y="110044"/>
                </a:cubicBezTo>
                <a:cubicBezTo>
                  <a:pt x="1728061" y="4139"/>
                  <a:pt x="2273085" y="-42356"/>
                  <a:pt x="2743200" y="48051"/>
                </a:cubicBezTo>
                <a:cubicBezTo>
                  <a:pt x="3213315" y="138458"/>
                  <a:pt x="4091552" y="652485"/>
                  <a:pt x="4091552" y="652485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4" name="Freeform 113"/>
          <p:cNvSpPr/>
          <p:nvPr/>
        </p:nvSpPr>
        <p:spPr>
          <a:xfrm rot="2002873">
            <a:off x="4010201" y="2155890"/>
            <a:ext cx="1198455" cy="171959"/>
          </a:xfrm>
          <a:custGeom>
            <a:avLst/>
            <a:gdLst>
              <a:gd name="connsiteX0" fmla="*/ 0 w 4091552"/>
              <a:gd name="connsiteY0" fmla="*/ 683482 h 683482"/>
              <a:gd name="connsiteX1" fmla="*/ 1270861 w 4091552"/>
              <a:gd name="connsiteY1" fmla="*/ 110044 h 683482"/>
              <a:gd name="connsiteX2" fmla="*/ 2743200 w 4091552"/>
              <a:gd name="connsiteY2" fmla="*/ 48051 h 683482"/>
              <a:gd name="connsiteX3" fmla="*/ 4091552 w 4091552"/>
              <a:gd name="connsiteY3" fmla="*/ 652485 h 68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1552" h="683482">
                <a:moveTo>
                  <a:pt x="0" y="683482"/>
                </a:moveTo>
                <a:cubicBezTo>
                  <a:pt x="406830" y="449715"/>
                  <a:pt x="813661" y="215949"/>
                  <a:pt x="1270861" y="110044"/>
                </a:cubicBezTo>
                <a:cubicBezTo>
                  <a:pt x="1728061" y="4139"/>
                  <a:pt x="2273085" y="-42356"/>
                  <a:pt x="2743200" y="48051"/>
                </a:cubicBezTo>
                <a:cubicBezTo>
                  <a:pt x="3213315" y="138458"/>
                  <a:pt x="4091552" y="652485"/>
                  <a:pt x="4091552" y="652485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5" name="Freeform 114"/>
          <p:cNvSpPr/>
          <p:nvPr/>
        </p:nvSpPr>
        <p:spPr>
          <a:xfrm rot="19350230">
            <a:off x="1608285" y="2271568"/>
            <a:ext cx="896186" cy="126452"/>
          </a:xfrm>
          <a:custGeom>
            <a:avLst/>
            <a:gdLst>
              <a:gd name="connsiteX0" fmla="*/ 0 w 4091552"/>
              <a:gd name="connsiteY0" fmla="*/ 683482 h 683482"/>
              <a:gd name="connsiteX1" fmla="*/ 1270861 w 4091552"/>
              <a:gd name="connsiteY1" fmla="*/ 110044 h 683482"/>
              <a:gd name="connsiteX2" fmla="*/ 2743200 w 4091552"/>
              <a:gd name="connsiteY2" fmla="*/ 48051 h 683482"/>
              <a:gd name="connsiteX3" fmla="*/ 4091552 w 4091552"/>
              <a:gd name="connsiteY3" fmla="*/ 652485 h 68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1552" h="683482">
                <a:moveTo>
                  <a:pt x="0" y="683482"/>
                </a:moveTo>
                <a:cubicBezTo>
                  <a:pt x="406830" y="449715"/>
                  <a:pt x="813661" y="215949"/>
                  <a:pt x="1270861" y="110044"/>
                </a:cubicBezTo>
                <a:cubicBezTo>
                  <a:pt x="1728061" y="4139"/>
                  <a:pt x="2273085" y="-42356"/>
                  <a:pt x="2743200" y="48051"/>
                </a:cubicBezTo>
                <a:cubicBezTo>
                  <a:pt x="3213315" y="138458"/>
                  <a:pt x="4091552" y="652485"/>
                  <a:pt x="4091552" y="652485"/>
                </a:cubicBezTo>
              </a:path>
            </a:pathLst>
          </a:custGeom>
          <a:noFill/>
          <a:ln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0" name="Freeform 119"/>
          <p:cNvSpPr/>
          <p:nvPr/>
        </p:nvSpPr>
        <p:spPr>
          <a:xfrm rot="19350230">
            <a:off x="532384" y="2271569"/>
            <a:ext cx="896186" cy="126452"/>
          </a:xfrm>
          <a:custGeom>
            <a:avLst/>
            <a:gdLst>
              <a:gd name="connsiteX0" fmla="*/ 0 w 4091552"/>
              <a:gd name="connsiteY0" fmla="*/ 683482 h 683482"/>
              <a:gd name="connsiteX1" fmla="*/ 1270861 w 4091552"/>
              <a:gd name="connsiteY1" fmla="*/ 110044 h 683482"/>
              <a:gd name="connsiteX2" fmla="*/ 2743200 w 4091552"/>
              <a:gd name="connsiteY2" fmla="*/ 48051 h 683482"/>
              <a:gd name="connsiteX3" fmla="*/ 4091552 w 4091552"/>
              <a:gd name="connsiteY3" fmla="*/ 652485 h 68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1552" h="683482">
                <a:moveTo>
                  <a:pt x="0" y="683482"/>
                </a:moveTo>
                <a:cubicBezTo>
                  <a:pt x="406830" y="449715"/>
                  <a:pt x="813661" y="215949"/>
                  <a:pt x="1270861" y="110044"/>
                </a:cubicBezTo>
                <a:cubicBezTo>
                  <a:pt x="1728061" y="4139"/>
                  <a:pt x="2273085" y="-42356"/>
                  <a:pt x="2743200" y="48051"/>
                </a:cubicBezTo>
                <a:cubicBezTo>
                  <a:pt x="3213315" y="138458"/>
                  <a:pt x="4091552" y="652485"/>
                  <a:pt x="4091552" y="652485"/>
                </a:cubicBezTo>
              </a:path>
            </a:pathLst>
          </a:custGeom>
          <a:noFill/>
          <a:ln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1" name="TextBox 120"/>
          <p:cNvSpPr txBox="1"/>
          <p:nvPr/>
        </p:nvSpPr>
        <p:spPr>
          <a:xfrm>
            <a:off x="1263077" y="3855695"/>
            <a:ext cx="506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19679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models (practice)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2025908"/>
            <a:ext cx="8458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</a:rPr>
              <a:t>public class </a:t>
            </a:r>
            <a:r>
              <a:rPr lang="en-US" sz="1400" dirty="0" err="1"/>
              <a:t>CustomKalmanFilter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000080"/>
                </a:solidFill>
              </a:rPr>
              <a:t>extends </a:t>
            </a:r>
            <a:r>
              <a:rPr lang="en-US" sz="1400" dirty="0" err="1"/>
              <a:t>DynamicModel</a:t>
            </a:r>
            <a:r>
              <a:rPr lang="en-US" sz="1400" dirty="0"/>
              <a:t> {</a:t>
            </a:r>
            <a:br>
              <a:rPr lang="en-US" sz="1400" dirty="0"/>
            </a:br>
            <a:endParaRPr lang="en-US" sz="1400" dirty="0" smtClean="0"/>
          </a:p>
          <a:p>
            <a:r>
              <a:rPr lang="en-US" sz="1400" dirty="0" smtClean="0"/>
              <a:t>    </a:t>
            </a:r>
            <a:r>
              <a:rPr lang="en-US" sz="1400" b="1" dirty="0">
                <a:solidFill>
                  <a:srgbClr val="000080"/>
                </a:solidFill>
              </a:rPr>
              <a:t>public </a:t>
            </a:r>
            <a:r>
              <a:rPr lang="en-US" sz="1400" dirty="0" err="1"/>
              <a:t>CustomKalmanFilter</a:t>
            </a:r>
            <a:r>
              <a:rPr lang="en-US" sz="1400" dirty="0"/>
              <a:t>(Attributes attributes) </a:t>
            </a:r>
            <a:r>
              <a:rPr lang="en-US" sz="1400" b="1" dirty="0">
                <a:solidFill>
                  <a:srgbClr val="000080"/>
                </a:solidFill>
              </a:rPr>
              <a:t>throws </a:t>
            </a:r>
            <a:r>
              <a:rPr lang="en-US" sz="1400" dirty="0" err="1"/>
              <a:t>WrongConfigurationException</a:t>
            </a:r>
            <a:r>
              <a:rPr lang="en-US" sz="1400" dirty="0"/>
              <a:t> {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b="1" dirty="0">
                <a:solidFill>
                  <a:srgbClr val="000080"/>
                </a:solidFill>
              </a:rPr>
              <a:t>super</a:t>
            </a:r>
            <a:r>
              <a:rPr lang="en-US" sz="1400" dirty="0"/>
              <a:t>(attributes</a:t>
            </a:r>
            <a:r>
              <a:rPr lang="en-US" sz="1400" dirty="0" smtClean="0"/>
              <a:t>);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i="1" dirty="0">
                <a:solidFill>
                  <a:srgbClr val="808080"/>
                </a:solidFill>
              </a:rPr>
              <a:t>//</a:t>
            </a:r>
            <a:r>
              <a:rPr lang="en-US" sz="1400" b="1" i="1" dirty="0">
                <a:solidFill>
                  <a:srgbClr val="0073BF"/>
                </a:solidFill>
              </a:rPr>
              <a:t>TODO: Write the </a:t>
            </a:r>
            <a:r>
              <a:rPr lang="en-US" sz="1400" b="1" i="1" dirty="0" smtClean="0">
                <a:solidFill>
                  <a:srgbClr val="0073BF"/>
                </a:solidFill>
              </a:rPr>
              <a:t>constructor </a:t>
            </a:r>
            <a:r>
              <a:rPr lang="en-US" sz="1400" b="1" i="1" dirty="0">
                <a:solidFill>
                  <a:srgbClr val="0073BF"/>
                </a:solidFill>
              </a:rPr>
              <a:t>code </a:t>
            </a:r>
            <a:r>
              <a:rPr lang="en-US" sz="1400" b="1" i="1" dirty="0" smtClean="0">
                <a:solidFill>
                  <a:srgbClr val="0073BF"/>
                </a:solidFill>
              </a:rPr>
              <a:t>here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808000"/>
                </a:solidFill>
              </a:rPr>
              <a:t>@Override</a:t>
            </a:r>
            <a:br>
              <a:rPr lang="en-US" sz="1400" dirty="0">
                <a:solidFill>
                  <a:srgbClr val="808000"/>
                </a:solidFill>
              </a:rPr>
            </a:br>
            <a:r>
              <a:rPr lang="en-US" sz="1400" dirty="0">
                <a:solidFill>
                  <a:srgbClr val="808000"/>
                </a:solidFill>
              </a:rPr>
              <a:t>    </a:t>
            </a:r>
            <a:r>
              <a:rPr lang="en-US" sz="1400" b="1" dirty="0">
                <a:solidFill>
                  <a:srgbClr val="000080"/>
                </a:solidFill>
              </a:rPr>
              <a:t>protected void </a:t>
            </a:r>
            <a:r>
              <a:rPr lang="en-US" sz="1400" dirty="0" err="1"/>
              <a:t>buildDAG</a:t>
            </a:r>
            <a:r>
              <a:rPr lang="en-US" sz="1400" dirty="0"/>
              <a:t>() {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 smtClean="0"/>
              <a:t>}</a:t>
            </a:r>
          </a:p>
          <a:p>
            <a:r>
              <a:rPr lang="en-US" sz="1400" dirty="0"/>
              <a:t>}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78108"/>
          </a:xfrm>
        </p:spPr>
        <p:txBody>
          <a:bodyPr>
            <a:normAutofit/>
          </a:bodyPr>
          <a:lstStyle/>
          <a:p>
            <a:r>
              <a:rPr lang="es-ES" sz="2000" dirty="0" err="1" smtClean="0"/>
              <a:t>Some</a:t>
            </a:r>
            <a:r>
              <a:rPr lang="es-ES" sz="2000" dirty="0" smtClean="0"/>
              <a:t> </a:t>
            </a:r>
            <a:r>
              <a:rPr lang="es-ES" sz="2000" dirty="0" err="1" smtClean="0"/>
              <a:t>tips</a:t>
            </a:r>
            <a:r>
              <a:rPr lang="es-ES" sz="2000" dirty="0" smtClean="0"/>
              <a:t>: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640596" y="4958506"/>
            <a:ext cx="827480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80"/>
                </a:solidFill>
              </a:rPr>
              <a:t>p</a:t>
            </a:r>
            <a:r>
              <a:rPr lang="en-US" sz="1600" b="1" dirty="0" smtClean="0">
                <a:solidFill>
                  <a:srgbClr val="000080"/>
                </a:solidFill>
              </a:rPr>
              <a:t>ublic </a:t>
            </a:r>
            <a:r>
              <a:rPr lang="en-US" sz="1600" dirty="0" err="1" smtClean="0"/>
              <a:t>DynamicVariable</a:t>
            </a:r>
            <a:r>
              <a:rPr lang="en-US" sz="1600" dirty="0" smtClean="0"/>
              <a:t> </a:t>
            </a:r>
            <a:r>
              <a:rPr lang="en-US" sz="1600" dirty="0" err="1" smtClean="0"/>
              <a:t>DynamicVariables</a:t>
            </a:r>
            <a:r>
              <a:rPr lang="en-US" sz="1600" dirty="0" smtClean="0"/>
              <a:t>::</a:t>
            </a:r>
            <a:r>
              <a:rPr lang="en-US" sz="1600" dirty="0" err="1"/>
              <a:t>newGaussianDynamicVariable</a:t>
            </a:r>
            <a:r>
              <a:rPr lang="en-US" sz="1600" dirty="0"/>
              <a:t> </a:t>
            </a:r>
            <a:r>
              <a:rPr lang="en-US" sz="1600" dirty="0" smtClean="0"/>
              <a:t>(String name)</a:t>
            </a:r>
          </a:p>
          <a:p>
            <a:endParaRPr lang="en-US" sz="1600" dirty="0" smtClean="0"/>
          </a:p>
          <a:p>
            <a:r>
              <a:rPr lang="en-US" sz="1600" b="1" dirty="0">
                <a:solidFill>
                  <a:srgbClr val="000080"/>
                </a:solidFill>
              </a:rPr>
              <a:t>public </a:t>
            </a:r>
            <a:r>
              <a:rPr lang="en-US" sz="1600" dirty="0"/>
              <a:t>Variable </a:t>
            </a:r>
            <a:r>
              <a:rPr lang="en-US" sz="1600" dirty="0" err="1"/>
              <a:t>DynamicVariable</a:t>
            </a:r>
            <a:r>
              <a:rPr lang="en-US" sz="1600" dirty="0"/>
              <a:t> </a:t>
            </a:r>
            <a:r>
              <a:rPr lang="en-US" sz="1600" dirty="0" smtClean="0"/>
              <a:t>::</a:t>
            </a:r>
            <a:r>
              <a:rPr lang="en-US" sz="1600" dirty="0" err="1" smtClean="0"/>
              <a:t>getInterfaceVariable</a:t>
            </a:r>
            <a:r>
              <a:rPr lang="en-US" sz="1600" dirty="0" smtClean="0"/>
              <a:t>()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>
                <a:solidFill>
                  <a:srgbClr val="000080"/>
                </a:solidFill>
              </a:rPr>
              <a:t>public </a:t>
            </a:r>
            <a:r>
              <a:rPr lang="en-US" sz="1600" dirty="0" err="1"/>
              <a:t>ParentSet</a:t>
            </a:r>
            <a:r>
              <a:rPr lang="en-US" sz="1600" dirty="0"/>
              <a:t> </a:t>
            </a:r>
            <a:r>
              <a:rPr lang="en-US" sz="1600" dirty="0" err="1" smtClean="0"/>
              <a:t>DynamicDAG</a:t>
            </a:r>
            <a:r>
              <a:rPr lang="en-US" sz="1600" dirty="0" smtClean="0"/>
              <a:t>::</a:t>
            </a:r>
            <a:r>
              <a:rPr lang="en-US" sz="1600" dirty="0" err="1" smtClean="0"/>
              <a:t>getParentSetTimeT</a:t>
            </a:r>
            <a:r>
              <a:rPr lang="en-US" sz="1600" dirty="0" smtClean="0"/>
              <a:t>(Variable </a:t>
            </a:r>
            <a:r>
              <a:rPr lang="en-US" sz="1600" dirty="0" err="1"/>
              <a:t>var</a:t>
            </a:r>
            <a:r>
              <a:rPr lang="en-US" sz="1600" dirty="0"/>
              <a:t>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4142246"/>
            <a:ext cx="8229600" cy="578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Useful methods: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61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Important URLs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2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00199"/>
            <a:ext cx="3505200" cy="227653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26043"/>
            <a:ext cx="3705115" cy="2424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22249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http://amidst.github.io/toolbox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(Documentation, tutorials and more)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87155" y="4245199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github.com/amidst/toolbox</a:t>
            </a:r>
            <a:endParaRPr lang="en-US" dirty="0" smtClean="0"/>
          </a:p>
          <a:p>
            <a:r>
              <a:rPr lang="en-US" dirty="0" smtClean="0"/>
              <a:t>(source code)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036435" y="5266150"/>
            <a:ext cx="5050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amidst.github.io/toolbox/tutorial-huginsa.zip</a:t>
            </a:r>
            <a:endParaRPr lang="en-US" dirty="0" smtClean="0"/>
          </a:p>
          <a:p>
            <a:r>
              <a:rPr lang="en-US" dirty="0" smtClean="0"/>
              <a:t>(material for this tutorial)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 TAN (</a:t>
            </a:r>
            <a:r>
              <a:rPr lang="en-US" dirty="0" err="1" smtClean="0"/>
              <a:t>Hugin</a:t>
            </a:r>
            <a:r>
              <a:rPr lang="en-US" dirty="0" smtClean="0"/>
              <a:t>/AMIDST)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2"/>
                </a:solidFill>
              </a:rPr>
              <a:t>Hugin</a:t>
            </a:r>
            <a:r>
              <a:rPr lang="en-US" b="1" dirty="0" smtClean="0">
                <a:solidFill>
                  <a:schemeClr val="tx2"/>
                </a:solidFill>
              </a:rPr>
              <a:t>:</a:t>
            </a:r>
            <a:r>
              <a:rPr lang="en-US" dirty="0" smtClean="0"/>
              <a:t> learn </a:t>
            </a:r>
            <a:r>
              <a:rPr lang="en-US" dirty="0"/>
              <a:t>the structure </a:t>
            </a:r>
            <a:r>
              <a:rPr lang="en-US" dirty="0" smtClean="0"/>
              <a:t>with a subsample of the data </a:t>
            </a:r>
          </a:p>
          <a:p>
            <a:r>
              <a:rPr lang="en-US" b="1" dirty="0">
                <a:solidFill>
                  <a:schemeClr val="tx2"/>
                </a:solidFill>
              </a:rPr>
              <a:t>AMIDST:</a:t>
            </a:r>
            <a:r>
              <a:rPr lang="en-US" dirty="0" smtClean="0"/>
              <a:t> learn the parameters in AMIDST using the whole data.</a:t>
            </a:r>
          </a:p>
          <a:p>
            <a:pPr marL="400050" lvl="1" indent="0">
              <a:buNone/>
            </a:pPr>
            <a:endParaRPr lang="en-US" sz="1500" dirty="0" smtClean="0">
              <a:solidFill>
                <a:srgbClr val="000000"/>
              </a:solidFill>
            </a:endParaRPr>
          </a:p>
          <a:p>
            <a:pPr marL="400050" lvl="1" indent="0">
              <a:buNone/>
            </a:pPr>
            <a:r>
              <a:rPr lang="en-US" sz="1800" dirty="0" err="1" smtClean="0">
                <a:solidFill>
                  <a:srgbClr val="000000"/>
                </a:solidFill>
              </a:rPr>
              <a:t>ParallelTAN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tan = </a:t>
            </a:r>
            <a:r>
              <a:rPr lang="en-US" sz="1800" b="1" dirty="0">
                <a:solidFill>
                  <a:srgbClr val="000080"/>
                </a:solidFill>
              </a:rPr>
              <a:t>new </a:t>
            </a:r>
            <a:r>
              <a:rPr lang="en-US" sz="1800" dirty="0" err="1">
                <a:solidFill>
                  <a:srgbClr val="000000"/>
                </a:solidFill>
              </a:rPr>
              <a:t>ParallelTAN</a:t>
            </a:r>
            <a:r>
              <a:rPr lang="en-US" sz="1800" dirty="0">
                <a:solidFill>
                  <a:srgbClr val="000000"/>
                </a:solidFill>
              </a:rPr>
              <a:t>();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 err="1">
                <a:solidFill>
                  <a:srgbClr val="000000"/>
                </a:solidFill>
              </a:rPr>
              <a:t>tan.setNumCores</a:t>
            </a:r>
            <a:r>
              <a:rPr lang="en-US" sz="1800" dirty="0" smtClean="0">
                <a:solidFill>
                  <a:srgbClr val="000000"/>
                </a:solidFill>
              </a:rPr>
              <a:t>(4)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 err="1">
                <a:solidFill>
                  <a:srgbClr val="000000"/>
                </a:solidFill>
              </a:rPr>
              <a:t>tan.setNumSamplesOnMemory</a:t>
            </a:r>
            <a:r>
              <a:rPr lang="en-US" sz="1800" dirty="0" smtClean="0">
                <a:solidFill>
                  <a:srgbClr val="000000"/>
                </a:solidFill>
              </a:rPr>
              <a:t>(1000)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 err="1">
                <a:solidFill>
                  <a:srgbClr val="000000"/>
                </a:solidFill>
              </a:rPr>
              <a:t>tan.setNameRoot</a:t>
            </a:r>
            <a:r>
              <a:rPr lang="en-US" sz="1800" dirty="0" smtClean="0">
                <a:solidFill>
                  <a:srgbClr val="000000"/>
                </a:solidFill>
              </a:rPr>
              <a:t>(var01)</a:t>
            </a:r>
            <a:r>
              <a:rPr lang="en-US" sz="1800" dirty="0">
                <a:solidFill>
                  <a:srgbClr val="000000"/>
                </a:solidFill>
              </a:rPr>
              <a:t>;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 err="1">
                <a:solidFill>
                  <a:srgbClr val="000000"/>
                </a:solidFill>
              </a:rPr>
              <a:t>tan.setNameTarget</a:t>
            </a:r>
            <a:r>
              <a:rPr lang="en-US" sz="1800" dirty="0" smtClean="0">
                <a:solidFill>
                  <a:srgbClr val="000000"/>
                </a:solidFill>
              </a:rPr>
              <a:t>(</a:t>
            </a:r>
            <a:r>
              <a:rPr lang="en-US" sz="1800" dirty="0" err="1" smtClean="0">
                <a:solidFill>
                  <a:srgbClr val="000000"/>
                </a:solidFill>
              </a:rPr>
              <a:t>classVar</a:t>
            </a:r>
            <a:r>
              <a:rPr lang="en-US" sz="1800" dirty="0" smtClean="0">
                <a:solidFill>
                  <a:srgbClr val="000000"/>
                </a:solidFill>
              </a:rPr>
              <a:t>);</a:t>
            </a:r>
            <a:br>
              <a:rPr lang="en-US" sz="1800" dirty="0" smtClean="0">
                <a:solidFill>
                  <a:srgbClr val="000000"/>
                </a:solidFill>
              </a:rPr>
            </a:br>
            <a:r>
              <a:rPr lang="en-US" sz="1800" dirty="0" err="1" smtClean="0">
                <a:solidFill>
                  <a:srgbClr val="000000"/>
                </a:solidFill>
              </a:rPr>
              <a:t>BayesianNetwork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model = </a:t>
            </a:r>
            <a:r>
              <a:rPr lang="en-US" sz="1800" dirty="0" err="1">
                <a:solidFill>
                  <a:srgbClr val="000000"/>
                </a:solidFill>
              </a:rPr>
              <a:t>tan.learn</a:t>
            </a:r>
            <a:r>
              <a:rPr lang="en-US" sz="1800" dirty="0">
                <a:solidFill>
                  <a:srgbClr val="000000"/>
                </a:solidFill>
              </a:rPr>
              <a:t>(data)</a:t>
            </a:r>
            <a:r>
              <a:rPr lang="en-US" sz="1800" dirty="0" smtClean="0">
                <a:solidFill>
                  <a:srgbClr val="000000"/>
                </a:solidFill>
              </a:rPr>
              <a:t>;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System</a:t>
            </a:r>
            <a:r>
              <a:rPr lang="en-GB" baseline="0" dirty="0" smtClean="0"/>
              <a:t> Requirements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65" y="1828800"/>
            <a:ext cx="2438400" cy="113792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22301" y="4167437"/>
            <a:ext cx="2349500" cy="1852363"/>
            <a:chOff x="4091491" y="2874030"/>
            <a:chExt cx="2630472" cy="207538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3834" y="2874030"/>
              <a:ext cx="1790700" cy="14986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1491" y="4372630"/>
              <a:ext cx="2630472" cy="576782"/>
            </a:xfrm>
            <a:prstGeom prst="rect">
              <a:avLst/>
            </a:prstGeom>
          </p:spPr>
        </p:pic>
      </p:grp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505200" y="1600200"/>
            <a:ext cx="5486400" cy="21336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Check your java version: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>
                <a:hlinkClick r:id="rId6"/>
              </a:rPr>
              <a:t>http://www.oracle.com/technetwork/java/javase/downloads</a:t>
            </a:r>
            <a:r>
              <a:rPr lang="en-US" sz="2400" dirty="0" smtClean="0">
                <a:hlinkClick r:id="rId6"/>
              </a:rPr>
              <a:t>/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462337" y="4677524"/>
            <a:ext cx="54864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hlinkClick r:id="rId7"/>
              </a:rPr>
              <a:t>https://www.jetbrains.com/idea/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4724400" y="2079559"/>
            <a:ext cx="2082521" cy="58744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  <a:softEdge rad="31750"/>
          </a:effectLst>
        </p:spPr>
        <p:txBody>
          <a:bodyPr wrap="none" lIns="144000" tIns="108000" rIns="144000" bIns="108000" rtlCol="0">
            <a:spAutoFit/>
          </a:bodyPr>
          <a:lstStyle/>
          <a:p>
            <a:r>
              <a:rPr lang="en-US" sz="2400" dirty="0" smtClean="0"/>
              <a:t>$ java -version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621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</a:t>
            </a:r>
            <a:r>
              <a:rPr lang="en-GB" baseline="0" dirty="0" smtClean="0"/>
              <a:t>ting up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r>
              <a:rPr lang="en-US" b="1" dirty="0" smtClean="0"/>
              <a:t>Step 1</a:t>
            </a:r>
            <a:r>
              <a:rPr lang="en-US" dirty="0" smtClean="0"/>
              <a:t>: Create an empty maven project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72664" y="2133600"/>
            <a:ext cx="2018136" cy="1930791"/>
            <a:chOff x="408178" y="2031609"/>
            <a:chExt cx="2018136" cy="19307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21361" t="-22" r="17621" b="15376"/>
            <a:stretch/>
          </p:blipFill>
          <p:spPr>
            <a:xfrm>
              <a:off x="408178" y="2031609"/>
              <a:ext cx="2018136" cy="1930791"/>
            </a:xfrm>
            <a:prstGeom prst="rect">
              <a:avLst/>
            </a:prstGeom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Right Arrow 14"/>
            <p:cNvSpPr/>
            <p:nvPr/>
          </p:nvSpPr>
          <p:spPr>
            <a:xfrm>
              <a:off x="533400" y="3200400"/>
              <a:ext cx="228600" cy="76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33600" y="2895600"/>
            <a:ext cx="4143375" cy="1569217"/>
            <a:chOff x="1940539" y="2865599"/>
            <a:chExt cx="4143375" cy="156921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688" t="771" r="36364" b="65148"/>
            <a:stretch/>
          </p:blipFill>
          <p:spPr>
            <a:xfrm>
              <a:off x="1940539" y="2910816"/>
              <a:ext cx="4143375" cy="1524000"/>
            </a:xfrm>
            <a:prstGeom prst="rect">
              <a:avLst/>
            </a:prstGeom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Right Arrow 15"/>
            <p:cNvSpPr/>
            <p:nvPr/>
          </p:nvSpPr>
          <p:spPr>
            <a:xfrm rot="10800000">
              <a:off x="2667000" y="3886200"/>
              <a:ext cx="228600" cy="76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 rot="5400000">
              <a:off x="4191000" y="2941799"/>
              <a:ext cx="228600" cy="762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3733800"/>
            <a:ext cx="2628900" cy="1318846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178" y="4815328"/>
            <a:ext cx="3020822" cy="1280672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9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733227"/>
          </a:xfrm>
        </p:spPr>
        <p:txBody>
          <a:bodyPr/>
          <a:lstStyle/>
          <a:p>
            <a:r>
              <a:rPr lang="en-US" sz="2400" b="1" dirty="0" smtClean="0"/>
              <a:t>Step</a:t>
            </a:r>
            <a:r>
              <a:rPr lang="en-US" sz="2400" b="1" baseline="0" dirty="0" smtClean="0"/>
              <a:t> 2</a:t>
            </a:r>
            <a:r>
              <a:rPr lang="en-US" sz="2400" baseline="0" dirty="0" smtClean="0"/>
              <a:t>: Add repository and dependencies in the file </a:t>
            </a:r>
            <a:r>
              <a:rPr lang="en-US" sz="2400" baseline="0" dirty="0" err="1" smtClean="0"/>
              <a:t>pom.xml</a:t>
            </a:r>
            <a:endParaRPr lang="en-US" sz="2400" baseline="0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</a:t>
            </a:r>
            <a:r>
              <a:rPr lang="en-GB" baseline="0" dirty="0" smtClean="0"/>
              <a:t>ting up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-53" r="78820" b="45961"/>
          <a:stretch/>
        </p:blipFill>
        <p:spPr>
          <a:xfrm>
            <a:off x="735600" y="2524637"/>
            <a:ext cx="1440000" cy="2160000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Right Arrow 10"/>
          <p:cNvSpPr/>
          <p:nvPr/>
        </p:nvSpPr>
        <p:spPr>
          <a:xfrm rot="16200000">
            <a:off x="1219200" y="3894803"/>
            <a:ext cx="2286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05200" y="1976812"/>
            <a:ext cx="5486400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900" i="1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&lt;?</a:t>
            </a:r>
            <a:r>
              <a:rPr lang="en-US" sz="900" b="1" dirty="0">
                <a:solidFill>
                  <a:srgbClr val="0000FF"/>
                </a:solidFill>
                <a:latin typeface="Menlo" charset="0"/>
                <a:ea typeface="Calibri" charset="0"/>
                <a:cs typeface="Times New Roman" charset="0"/>
              </a:rPr>
              <a:t>xml version=</a:t>
            </a: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"1.0" </a:t>
            </a:r>
            <a:r>
              <a:rPr lang="en-US" sz="900" b="1" dirty="0">
                <a:solidFill>
                  <a:srgbClr val="0000FF"/>
                </a:solidFill>
                <a:latin typeface="Menlo" charset="0"/>
                <a:ea typeface="Calibri" charset="0"/>
                <a:cs typeface="Times New Roman" charset="0"/>
              </a:rPr>
              <a:t>encoding=</a:t>
            </a: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"UTF-8"</a:t>
            </a:r>
            <a:r>
              <a:rPr lang="en-US" sz="900" i="1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?&gt;</a:t>
            </a:r>
            <a:br>
              <a:rPr lang="en-US" sz="900" i="1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&lt;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project </a:t>
            </a:r>
            <a:r>
              <a:rPr lang="en-US" sz="900" b="1" dirty="0" err="1">
                <a:solidFill>
                  <a:srgbClr val="0000FF"/>
                </a:solidFill>
                <a:latin typeface="Menlo" charset="0"/>
                <a:ea typeface="Calibri" charset="0"/>
                <a:cs typeface="Times New Roman" charset="0"/>
              </a:rPr>
              <a:t>xmlns</a:t>
            </a:r>
            <a:r>
              <a:rPr lang="en-US" sz="900" b="1" dirty="0">
                <a:solidFill>
                  <a:srgbClr val="0000FF"/>
                </a:solidFill>
                <a:latin typeface="Menlo" charset="0"/>
                <a:ea typeface="Calibri" charset="0"/>
                <a:cs typeface="Times New Roman" charset="0"/>
              </a:rPr>
              <a:t>=</a:t>
            </a: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"http://</a:t>
            </a:r>
            <a:r>
              <a:rPr lang="en-US" sz="900" b="1" dirty="0" err="1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maven.apache.org</a:t>
            </a: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/POM/4.0.0"</a:t>
            </a:r>
            <a:b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         </a:t>
            </a:r>
            <a:r>
              <a:rPr lang="en-US" sz="900" b="1" dirty="0" err="1">
                <a:solidFill>
                  <a:srgbClr val="0000FF"/>
                </a:solidFill>
                <a:latin typeface="Menlo" charset="0"/>
                <a:ea typeface="Calibri" charset="0"/>
                <a:cs typeface="Times New Roman" charset="0"/>
              </a:rPr>
              <a:t>xmlns:</a:t>
            </a:r>
            <a:r>
              <a:rPr lang="en-US" sz="900" b="1" dirty="0" err="1">
                <a:solidFill>
                  <a:srgbClr val="660E7A"/>
                </a:solidFill>
                <a:latin typeface="Menlo" charset="0"/>
                <a:ea typeface="Calibri" charset="0"/>
                <a:cs typeface="Times New Roman" charset="0"/>
              </a:rPr>
              <a:t>xsi</a:t>
            </a:r>
            <a:r>
              <a:rPr lang="en-US" sz="900" b="1" dirty="0">
                <a:solidFill>
                  <a:srgbClr val="0000FF"/>
                </a:solidFill>
                <a:latin typeface="Menlo" charset="0"/>
                <a:ea typeface="Calibri" charset="0"/>
                <a:cs typeface="Times New Roman" charset="0"/>
              </a:rPr>
              <a:t>=</a:t>
            </a: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"http://www.w3.org/2001/</a:t>
            </a:r>
            <a:r>
              <a:rPr lang="en-US" sz="900" b="1" dirty="0" err="1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XMLSchema</a:t>
            </a: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-instance"</a:t>
            </a:r>
            <a:b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         </a:t>
            </a:r>
            <a:r>
              <a:rPr lang="en-US" sz="900" b="1" dirty="0" err="1">
                <a:solidFill>
                  <a:srgbClr val="660E7A"/>
                </a:solidFill>
                <a:latin typeface="Menlo" charset="0"/>
                <a:ea typeface="Calibri" charset="0"/>
                <a:cs typeface="Times New Roman" charset="0"/>
              </a:rPr>
              <a:t>xsi</a:t>
            </a:r>
            <a:r>
              <a:rPr lang="en-US" sz="900" b="1" dirty="0" err="1">
                <a:solidFill>
                  <a:srgbClr val="0000FF"/>
                </a:solidFill>
                <a:latin typeface="Menlo" charset="0"/>
                <a:ea typeface="Calibri" charset="0"/>
                <a:cs typeface="Times New Roman" charset="0"/>
              </a:rPr>
              <a:t>:schemaLocation</a:t>
            </a:r>
            <a:r>
              <a:rPr lang="en-US" sz="900" b="1" dirty="0">
                <a:solidFill>
                  <a:srgbClr val="0000FF"/>
                </a:solidFill>
                <a:latin typeface="Menlo" charset="0"/>
                <a:ea typeface="Calibri" charset="0"/>
                <a:cs typeface="Times New Roman" charset="0"/>
              </a:rPr>
              <a:t>=</a:t>
            </a: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"http://</a:t>
            </a:r>
            <a:r>
              <a:rPr lang="en-US" sz="900" b="1" dirty="0" err="1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maven.apache.org</a:t>
            </a: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/POM/4.0.0 http://</a:t>
            </a:r>
            <a:r>
              <a:rPr lang="en-US" sz="900" b="1" dirty="0" err="1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maven.apache.org</a:t>
            </a: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/</a:t>
            </a:r>
            <a:r>
              <a:rPr lang="en-US" sz="900" b="1" dirty="0" err="1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xsd</a:t>
            </a:r>
            <a:r>
              <a:rPr lang="en-US" sz="900" b="1" dirty="0">
                <a:solidFill>
                  <a:srgbClr val="008000"/>
                </a:solidFill>
                <a:latin typeface="Menlo" charset="0"/>
                <a:ea typeface="Calibri" charset="0"/>
                <a:cs typeface="Times New Roman" charset="0"/>
              </a:rPr>
              <a:t>/maven-4.0.0.xsd"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&lt;</a:t>
            </a:r>
            <a:r>
              <a:rPr lang="en-US" sz="900" b="1" dirty="0" err="1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modelVersion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&gt;4.0.0&lt;/</a:t>
            </a:r>
            <a:r>
              <a:rPr lang="en-US" sz="900" b="1" dirty="0" err="1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modelVersion</a:t>
            </a:r>
            <a:r>
              <a:rPr lang="en-US" sz="900" dirty="0" smtClean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&lt;</a:t>
            </a:r>
            <a:r>
              <a:rPr lang="en-US" sz="900" b="1" dirty="0" err="1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groupId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eu.amidst.testrepo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&lt;/</a:t>
            </a:r>
            <a:r>
              <a:rPr lang="en-US" sz="900" b="1" dirty="0" err="1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groupId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&lt;</a:t>
            </a:r>
            <a:r>
              <a:rPr lang="en-US" sz="900" b="1" dirty="0" err="1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artifactId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testgithubmavenrepo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&lt;/</a:t>
            </a:r>
            <a:r>
              <a:rPr lang="en-US" sz="900" b="1" dirty="0" err="1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artifactId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&lt;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version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&gt;1.0-SNAPSHOT&lt;/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version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&lt;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repositories</a:t>
            </a:r>
            <a:r>
              <a:rPr lang="en-US" sz="900" dirty="0" smtClean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 smtClean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 smtClean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</a:t>
            </a:r>
            <a:r>
              <a:rPr lang="en-US" sz="900" i="1" dirty="0" smtClean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&lt;!-- AMIDST repository in </a:t>
            </a:r>
            <a:r>
              <a:rPr lang="en-US" sz="900" i="1" dirty="0" err="1" smtClean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github</a:t>
            </a:r>
            <a:r>
              <a:rPr lang="en-US" sz="900" i="1" dirty="0" smtClean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 --&gt;</a:t>
            </a:r>
            <a: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/>
            </a:r>
            <a:b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        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&lt;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repository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    &lt;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id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amidstRepo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&lt;/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id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    &lt;</a:t>
            </a:r>
            <a:r>
              <a:rPr lang="en-US" sz="900" b="1" dirty="0" err="1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url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&gt;https://</a:t>
            </a:r>
            <a:r>
              <a:rPr lang="en-US" sz="900" dirty="0" err="1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raw.github.com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/amidst/toolbox/</a:t>
            </a:r>
            <a:r>
              <a:rPr lang="en-US" sz="900" dirty="0" err="1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mvn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-repo/&lt;/</a:t>
            </a:r>
            <a:r>
              <a:rPr lang="en-US" sz="900" b="1" dirty="0" err="1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url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&lt;/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repository</a:t>
            </a:r>
            <a:r>
              <a:rPr lang="en-US" sz="900" dirty="0" smtClean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</a:t>
            </a:r>
            <a: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&lt;!-- ... </a:t>
            </a:r>
            <a:r>
              <a:rPr lang="en-US" sz="900" i="1" dirty="0" smtClean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  <a:sym typeface="Wingdings"/>
              </a:rPr>
              <a:t></a:t>
            </a:r>
            <a: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/>
            </a:r>
            <a:b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    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&lt;/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repositories</a:t>
            </a:r>
            <a:r>
              <a:rPr lang="en-US" sz="900" dirty="0" smtClean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</a:p>
          <a:p>
            <a:pPr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&lt;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dependencies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</a:t>
            </a:r>
            <a: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&lt;!-- Load one of the modules from AMIDST Toolbox --&gt;</a:t>
            </a:r>
            <a:b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        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&lt;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dependency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    &lt;</a:t>
            </a:r>
            <a:r>
              <a:rPr lang="en-US" sz="900" b="1" dirty="0" err="1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groupId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eu.amidst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&lt;/</a:t>
            </a:r>
            <a:r>
              <a:rPr lang="en-US" sz="900" b="1" dirty="0" err="1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groupId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    &lt;</a:t>
            </a:r>
            <a:r>
              <a:rPr lang="en-US" sz="900" b="1" dirty="0" err="1" smtClean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artifactId</a:t>
            </a:r>
            <a:r>
              <a:rPr lang="en-US" sz="900" dirty="0" smtClean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&gt;latent-variable-models&lt;/</a:t>
            </a:r>
            <a:r>
              <a:rPr lang="en-US" sz="900" b="1" dirty="0" err="1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artifactId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    &lt;</a:t>
            </a:r>
            <a:r>
              <a:rPr lang="en-US" sz="900" b="1" dirty="0" smtClean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version</a:t>
            </a:r>
            <a:r>
              <a:rPr lang="en-US" sz="900" dirty="0" smtClean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&gt;0.4.3-alpha&lt;/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version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    &lt;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scope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&gt;compile&lt;/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scope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&lt;/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dependency</a:t>
            </a:r>
            <a:r>
              <a:rPr lang="en-US" sz="900" dirty="0" smtClean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        </a:t>
            </a:r>
            <a: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&lt;!-- ... --&gt;</a:t>
            </a:r>
            <a:b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    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&lt;/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dependencies</a:t>
            </a:r>
            <a:r>
              <a:rPr lang="en-US" sz="900" dirty="0" smtClean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/>
            </a:r>
            <a:b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</a:b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&lt;/</a:t>
            </a:r>
            <a:r>
              <a:rPr lang="en-US" sz="900" b="1" dirty="0">
                <a:solidFill>
                  <a:srgbClr val="000080"/>
                </a:solidFill>
                <a:latin typeface="Menlo" charset="0"/>
                <a:ea typeface="Calibri" charset="0"/>
                <a:cs typeface="Times New Roman" charset="0"/>
              </a:rPr>
              <a:t>project</a:t>
            </a:r>
            <a:r>
              <a:rPr lang="en-US" sz="900" dirty="0">
                <a:solidFill>
                  <a:srgbClr val="000000"/>
                </a:solidFill>
                <a:latin typeface="Menlo" charset="0"/>
                <a:ea typeface="Calibri" charset="0"/>
                <a:cs typeface="Times New Roman" charset="0"/>
              </a:rPr>
              <a:t>&gt;</a:t>
            </a:r>
            <a:endParaRPr lang="en-US" sz="1200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latin typeface="Calibri" charset="0"/>
                <a:ea typeface="Calibri" charset="0"/>
                <a:cs typeface="Times New Roman" charset="0"/>
              </a:rPr>
              <a:t> </a:t>
            </a:r>
            <a:endParaRPr lang="en-US" sz="12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2" name="Left Bracket 1"/>
          <p:cNvSpPr/>
          <p:nvPr/>
        </p:nvSpPr>
        <p:spPr>
          <a:xfrm>
            <a:off x="3462617" y="3323303"/>
            <a:ext cx="118783" cy="1172497"/>
          </a:xfrm>
          <a:prstGeom prst="leftBracket">
            <a:avLst/>
          </a:prstGeom>
          <a:ln w="41275">
            <a:solidFill>
              <a:srgbClr val="FF0000"/>
            </a:solidFill>
            <a:tailEnd type="non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/>
          <p:cNvSpPr/>
          <p:nvPr/>
        </p:nvSpPr>
        <p:spPr>
          <a:xfrm>
            <a:off x="3462617" y="4684637"/>
            <a:ext cx="101973" cy="1076342"/>
          </a:xfrm>
          <a:prstGeom prst="leftBracket">
            <a:avLst/>
          </a:prstGeom>
          <a:ln w="41275">
            <a:solidFill>
              <a:srgbClr val="FF0000"/>
            </a:solidFill>
            <a:tailEnd type="non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43078" y="3747199"/>
            <a:ext cx="13632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repository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endParaRPr lang="en-US" sz="1400" dirty="0" smtClean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m</a:t>
            </a:r>
            <a:r>
              <a:rPr lang="en-US" sz="1400" dirty="0" smtClean="0">
                <a:solidFill>
                  <a:srgbClr val="FF0000"/>
                </a:solidFill>
              </a:rPr>
              <a:t>odules</a:t>
            </a:r>
          </a:p>
        </p:txBody>
      </p:sp>
    </p:spTree>
    <p:extLst>
      <p:ext uri="{BB962C8B-B14F-4D97-AF65-F5344CB8AC3E}">
        <p14:creationId xmlns:p14="http://schemas.microsoft.com/office/powerpoint/2010/main" val="153464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</a:t>
            </a:r>
            <a:r>
              <a:rPr lang="en-GB" baseline="0" dirty="0" smtClean="0"/>
              <a:t>ting up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r>
              <a:rPr lang="en-US" b="1" dirty="0" smtClean="0"/>
              <a:t>Step</a:t>
            </a:r>
            <a:r>
              <a:rPr lang="en-US" b="1" baseline="0" dirty="0" smtClean="0"/>
              <a:t> 3</a:t>
            </a:r>
            <a:r>
              <a:rPr lang="en-US" baseline="0" dirty="0" smtClean="0"/>
              <a:t>: Download source code and </a:t>
            </a:r>
            <a:r>
              <a:rPr lang="en-US" baseline="0" dirty="0" err="1" smtClean="0"/>
              <a:t>javadoc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909851"/>
            <a:ext cx="2659253" cy="1814549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76" y="3324870"/>
            <a:ext cx="2717800" cy="984509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Right Arrow 8"/>
          <p:cNvSpPr/>
          <p:nvPr/>
        </p:nvSpPr>
        <p:spPr>
          <a:xfrm rot="5400000">
            <a:off x="1441174" y="2908852"/>
            <a:ext cx="2286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0800000">
            <a:off x="7804266" y="3911139"/>
            <a:ext cx="228600" cy="76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3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ARFF format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The toolbox can read datasets saved as </a:t>
            </a:r>
            <a:r>
              <a:rPr lang="en-US" sz="2000" dirty="0"/>
              <a:t>.</a:t>
            </a:r>
            <a:r>
              <a:rPr lang="en-US" sz="2000" dirty="0" err="1" smtClean="0"/>
              <a:t>arff</a:t>
            </a:r>
            <a:r>
              <a:rPr lang="en-US" sz="2000" dirty="0" smtClean="0"/>
              <a:t> </a:t>
            </a:r>
            <a:r>
              <a:rPr lang="en-US" sz="2000" dirty="0"/>
              <a:t>(Attribute-Relation File Format) </a:t>
            </a:r>
            <a:r>
              <a:rPr lang="en-US" sz="2000" dirty="0" smtClean="0"/>
              <a:t>files. </a:t>
            </a:r>
          </a:p>
          <a:p>
            <a:r>
              <a:rPr lang="en-US" sz="2000" dirty="0" smtClean="0"/>
              <a:t>dynamicDS_d2_c3.arff:	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Open dynamicDS_d0_c5.arff and dynamicDS_d5_c0.arff</a:t>
            </a:r>
            <a:endParaRPr lang="en-US" sz="2000" dirty="0"/>
          </a:p>
          <a:p>
            <a:endParaRPr lang="en-US" sz="20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224280" y="2316986"/>
            <a:ext cx="7924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@relation 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dataset</a:t>
            </a:r>
            <a:endParaRPr lang="it-IT" sz="1200" dirty="0">
              <a:solidFill>
                <a:schemeClr val="tx2">
                  <a:lumMod val="75000"/>
                </a:schemeClr>
              </a:solidFill>
            </a:endParaRPr>
          </a:p>
          <a:p>
            <a:endParaRPr lang="it-IT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 SEQUENCE_ID 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real</a:t>
            </a:r>
            <a:endParaRPr lang="it-IT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 TIME_ID 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real</a:t>
            </a:r>
            <a:endParaRPr lang="it-IT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 DiscreteVar0 {0.0, 1.0}</a:t>
            </a: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 DiscreteVar1 {0.0, 1.0}</a:t>
            </a: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 GaussianVar0 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real</a:t>
            </a:r>
            <a:endParaRPr lang="it-IT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 GaussianVar1 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real</a:t>
            </a:r>
            <a:endParaRPr lang="it-IT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 GaussianVar2 </a:t>
            </a:r>
            <a:r>
              <a:rPr lang="it-IT" sz="1200" dirty="0" err="1">
                <a:solidFill>
                  <a:schemeClr val="tx2">
                    <a:lumMod val="75000"/>
                  </a:schemeClr>
                </a:solidFill>
              </a:rPr>
              <a:t>real</a:t>
            </a:r>
            <a:endParaRPr lang="it-IT" sz="1200" dirty="0">
              <a:solidFill>
                <a:schemeClr val="tx2">
                  <a:lumMod val="75000"/>
                </a:schemeClr>
              </a:solidFill>
            </a:endParaRPr>
          </a:p>
          <a:p>
            <a:endParaRPr lang="it-IT" sz="1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@data</a:t>
            </a: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0,0,0.0,1.0,-11.218928287639379,-9.705288659121928,12.064058511499582</a:t>
            </a: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0,1,0.0,0.0,-1.5520768000994851,-4.280081986112549,21.056630499175807</a:t>
            </a: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0,2,0.0,0.0,-0.6333905987574826,-2.4527733264023213,37.116863464076864</a:t>
            </a:r>
          </a:p>
          <a:p>
            <a:r>
              <a:rPr lang="it-IT" sz="1200" dirty="0">
                <a:solidFill>
                  <a:schemeClr val="tx2">
                    <a:lumMod val="75000"/>
                  </a:schemeClr>
                </a:solidFill>
              </a:rPr>
              <a:t>0,3,0.0,0.0,-1.3737198121876433,-0.23170101600416873,63.662971350021095</a:t>
            </a:r>
          </a:p>
          <a:p>
            <a:r>
              <a:rPr lang="it-IT" sz="1200" dirty="0" smtClean="0">
                <a:solidFill>
                  <a:schemeClr val="tx2">
                    <a:lumMod val="75000"/>
                  </a:schemeClr>
                </a:solidFill>
              </a:rPr>
              <a:t>. . .</a:t>
            </a:r>
            <a:endParaRPr lang="it-IT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8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Static</a:t>
            </a:r>
            <a:r>
              <a:rPr lang="en-GB" baseline="0" dirty="0" smtClean="0"/>
              <a:t> models (learning)</a:t>
            </a:r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1447800"/>
            <a:ext cx="8686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public class </a:t>
            </a:r>
            <a:r>
              <a:rPr lang="en-US" dirty="0" err="1"/>
              <a:t>StaticModelLearning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public static void </a:t>
            </a:r>
            <a:r>
              <a:rPr lang="en-US" dirty="0"/>
              <a:t>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</a:t>
            </a:r>
            <a:r>
              <a:rPr lang="en-US" i="1" dirty="0">
                <a:solidFill>
                  <a:srgbClr val="808080"/>
                </a:solidFill>
              </a:rPr>
              <a:t>//Load the </a:t>
            </a:r>
            <a:r>
              <a:rPr lang="en-US" i="1" dirty="0" err="1">
                <a:solidFill>
                  <a:srgbClr val="808080"/>
                </a:solidFill>
              </a:rPr>
              <a:t>datastream</a:t>
            </a:r>
            <a:r>
              <a:rPr lang="en-US" i="1" dirty="0">
                <a:solidFill>
                  <a:srgbClr val="808080"/>
                </a:solidFill>
              </a:rPr>
              <a:t/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    </a:t>
            </a:r>
            <a:r>
              <a:rPr lang="en-US" dirty="0"/>
              <a:t>String filename = </a:t>
            </a:r>
            <a:r>
              <a:rPr lang="en-US" b="1" dirty="0">
                <a:solidFill>
                  <a:srgbClr val="008000"/>
                </a:solidFill>
              </a:rPr>
              <a:t>"datasets/simulated/exampleDS_d0_c5.arff"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DataStream&lt;</a:t>
            </a:r>
            <a:r>
              <a:rPr lang="en-US" dirty="0" err="1"/>
              <a:t>DataInstance</a:t>
            </a:r>
            <a:r>
              <a:rPr lang="en-US" dirty="0"/>
              <a:t>&gt; data = </a:t>
            </a:r>
            <a:r>
              <a:rPr lang="en-US" dirty="0" err="1"/>
              <a:t>DataStreamLoader.</a:t>
            </a:r>
            <a:r>
              <a:rPr lang="en-US" i="1" dirty="0" err="1"/>
              <a:t>openFromFile</a:t>
            </a:r>
            <a:r>
              <a:rPr lang="en-US" dirty="0"/>
              <a:t>(filename);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</a:t>
            </a:r>
            <a:r>
              <a:rPr lang="en-US" i="1" dirty="0">
                <a:solidFill>
                  <a:srgbClr val="808080"/>
                </a:solidFill>
              </a:rPr>
              <a:t>//Learn the model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    </a:t>
            </a:r>
            <a:r>
              <a:rPr lang="en-US" dirty="0"/>
              <a:t>Model model = </a:t>
            </a:r>
            <a:r>
              <a:rPr lang="en-US" b="1" dirty="0">
                <a:solidFill>
                  <a:srgbClr val="000080"/>
                </a:solidFill>
              </a:rPr>
              <a:t>new </a:t>
            </a:r>
            <a:r>
              <a:rPr lang="en-US" dirty="0" err="1"/>
              <a:t>FactorAnalysis</a:t>
            </a:r>
            <a:r>
              <a:rPr lang="en-US" dirty="0"/>
              <a:t>(</a:t>
            </a:r>
            <a:r>
              <a:rPr lang="en-US" dirty="0" err="1"/>
              <a:t>data.getAttributes</a:t>
            </a:r>
            <a:r>
              <a:rPr lang="en-US" dirty="0"/>
              <a:t>());</a:t>
            </a:r>
            <a:br>
              <a:rPr lang="en-US" dirty="0"/>
            </a:br>
            <a:r>
              <a:rPr lang="en-US" dirty="0"/>
              <a:t>        ((</a:t>
            </a:r>
            <a:r>
              <a:rPr lang="en-US" dirty="0" err="1"/>
              <a:t>FactorAnalysis</a:t>
            </a:r>
            <a:r>
              <a:rPr lang="en-US" dirty="0"/>
              <a:t>)model).</a:t>
            </a:r>
            <a:r>
              <a:rPr lang="en-US" dirty="0" err="1"/>
              <a:t>setNumberOfLatentVariables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model.updateModel</a:t>
            </a:r>
            <a:r>
              <a:rPr lang="en-US" dirty="0"/>
              <a:t>(data);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BayesianNetwork</a:t>
            </a:r>
            <a:r>
              <a:rPr lang="en-US" dirty="0"/>
              <a:t> </a:t>
            </a:r>
            <a:r>
              <a:rPr lang="en-US" dirty="0" err="1"/>
              <a:t>bn</a:t>
            </a:r>
            <a:r>
              <a:rPr lang="en-US" dirty="0"/>
              <a:t> = </a:t>
            </a:r>
            <a:r>
              <a:rPr lang="en-US" dirty="0" err="1"/>
              <a:t>model.getModel</a:t>
            </a:r>
            <a:r>
              <a:rPr lang="en-US" dirty="0" smtClean="0"/>
              <a:t>();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System.</a:t>
            </a:r>
            <a:r>
              <a:rPr lang="en-US" b="1" i="1" dirty="0" err="1">
                <a:solidFill>
                  <a:srgbClr val="660E7A"/>
                </a:solidFill>
              </a:rPr>
              <a:t>out</a:t>
            </a:r>
            <a:r>
              <a:rPr lang="en-US" dirty="0" err="1"/>
              <a:t>.println</a:t>
            </a:r>
            <a:r>
              <a:rPr lang="en-US" dirty="0"/>
              <a:t>(</a:t>
            </a:r>
            <a:r>
              <a:rPr lang="en-US" dirty="0" err="1"/>
              <a:t>bn</a:t>
            </a:r>
            <a:r>
              <a:rPr lang="en-US" dirty="0" smtClean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83048" y="5981362"/>
            <a:ext cx="29667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+mj-lt"/>
                <a:ea typeface="Apple Color Emoji" charset="-128"/>
                <a:cs typeface="Apple Color Emoji" charset="-128"/>
              </a:rPr>
              <a:t>StaticModelLearning.java</a:t>
            </a:r>
            <a:endParaRPr lang="en-US" sz="1600" dirty="0">
              <a:latin typeface="+mj-lt"/>
              <a:ea typeface="Apple Color Emoji" charset="-128"/>
              <a:cs typeface="Apple Color Emoji" charset="-128"/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5092116"/>
            <a:ext cx="723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4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57200" y="274639"/>
            <a:ext cx="6629400" cy="790842"/>
          </a:xfrm>
        </p:spPr>
        <p:txBody>
          <a:bodyPr>
            <a:noAutofit/>
          </a:bodyPr>
          <a:lstStyle/>
          <a:p>
            <a:r>
              <a:rPr lang="en-GB" sz="2800" dirty="0" smtClean="0"/>
              <a:t>Static</a:t>
            </a:r>
            <a:r>
              <a:rPr lang="en-GB" sz="2800" baseline="0" dirty="0" smtClean="0"/>
              <a:t> models (learning from </a:t>
            </a:r>
            <a:r>
              <a:rPr lang="en-GB" sz="2800" baseline="0" dirty="0" err="1" smtClean="0"/>
              <a:t>flink</a:t>
            </a:r>
            <a:r>
              <a:rPr lang="en-GB" sz="2800" baseline="0" dirty="0" smtClean="0"/>
              <a:t>)</a:t>
            </a:r>
            <a:endParaRPr lang="en-GB" sz="2800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AMIDST tutorial - Hugin S/A</a:t>
            </a:r>
            <a:endParaRPr lang="en-US" dirty="0"/>
          </a:p>
        </p:txBody>
      </p:sp>
      <p:sp>
        <p:nvSpPr>
          <p:cNvPr id="5" name="Pladsholder til dias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934F-C79E-435D-A6AE-5019505513F3}" type="slidenum">
              <a:rPr lang="en-US" smtClean="0"/>
              <a:t>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8600" y="1371600"/>
            <a:ext cx="10820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000080"/>
                </a:solidFill>
              </a:rPr>
              <a:t>public class </a:t>
            </a:r>
            <a:r>
              <a:rPr lang="en-US" dirty="0" err="1"/>
              <a:t>StaticModelFlink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public static void </a:t>
            </a:r>
            <a:r>
              <a:rPr lang="en-US" dirty="0"/>
              <a:t>main(String[] </a:t>
            </a:r>
            <a:r>
              <a:rPr lang="en-US" dirty="0" err="1"/>
              <a:t>args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throws </a:t>
            </a:r>
            <a:r>
              <a:rPr lang="en-US" dirty="0" err="1"/>
              <a:t>FileNotFoundException</a:t>
            </a:r>
            <a:r>
              <a:rPr lang="en-US" dirty="0"/>
              <a:t> </a:t>
            </a: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</a:t>
            </a:r>
            <a:r>
              <a:rPr lang="en-US" i="1" dirty="0">
                <a:solidFill>
                  <a:srgbClr val="808080"/>
                </a:solidFill>
              </a:rPr>
              <a:t>//Load the </a:t>
            </a:r>
            <a:r>
              <a:rPr lang="en-US" i="1" dirty="0" err="1">
                <a:solidFill>
                  <a:srgbClr val="808080"/>
                </a:solidFill>
              </a:rPr>
              <a:t>datastream</a:t>
            </a:r>
            <a:r>
              <a:rPr lang="en-US" i="1" dirty="0">
                <a:solidFill>
                  <a:srgbClr val="808080"/>
                </a:solidFill>
              </a:rPr>
              <a:t/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    </a:t>
            </a:r>
            <a:r>
              <a:rPr lang="en-US" dirty="0"/>
              <a:t>String filename = </a:t>
            </a:r>
            <a:r>
              <a:rPr lang="en-US" b="1" dirty="0">
                <a:solidFill>
                  <a:srgbClr val="008000"/>
                </a:solidFill>
              </a:rPr>
              <a:t>"datasets/simulated/exampleDS_d0_c5.arff"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final </a:t>
            </a:r>
            <a:r>
              <a:rPr lang="en-US" dirty="0" err="1"/>
              <a:t>ExecutionEnvironment</a:t>
            </a:r>
            <a:r>
              <a:rPr lang="en-US" dirty="0"/>
              <a:t> </a:t>
            </a:r>
            <a:r>
              <a:rPr lang="en-US" dirty="0" err="1"/>
              <a:t>env</a:t>
            </a:r>
            <a:r>
              <a:rPr lang="en-US" dirty="0"/>
              <a:t> = </a:t>
            </a:r>
            <a:r>
              <a:rPr lang="en-US" dirty="0" err="1"/>
              <a:t>ExecutionEnvironment.</a:t>
            </a:r>
            <a:r>
              <a:rPr lang="en-US" i="1" dirty="0" err="1"/>
              <a:t>getExecutionEnvironment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DataFlink</a:t>
            </a:r>
            <a:r>
              <a:rPr lang="en-US" dirty="0"/>
              <a:t>&lt;</a:t>
            </a:r>
            <a:r>
              <a:rPr lang="en-US" dirty="0" err="1"/>
              <a:t>DataInstance</a:t>
            </a:r>
            <a:r>
              <a:rPr lang="en-US" dirty="0"/>
              <a:t>&gt; data = </a:t>
            </a:r>
            <a:r>
              <a:rPr lang="en-US" dirty="0" err="1"/>
              <a:t>DataFlinkLoader.</a:t>
            </a:r>
            <a:r>
              <a:rPr lang="en-US" i="1" dirty="0" err="1"/>
              <a:t>loadDataFromFile</a:t>
            </a:r>
            <a:r>
              <a:rPr lang="en-US" dirty="0"/>
              <a:t>(</a:t>
            </a:r>
            <a:r>
              <a:rPr lang="en-US" dirty="0" err="1"/>
              <a:t>env</a:t>
            </a:r>
            <a:r>
              <a:rPr lang="en-US" dirty="0"/>
              <a:t>, filename, </a:t>
            </a:r>
            <a:r>
              <a:rPr lang="en-US" b="1" dirty="0">
                <a:solidFill>
                  <a:srgbClr val="000080"/>
                </a:solidFill>
              </a:rPr>
              <a:t>false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</a:t>
            </a:r>
            <a:r>
              <a:rPr lang="en-US" i="1" dirty="0">
                <a:solidFill>
                  <a:srgbClr val="808080"/>
                </a:solidFill>
              </a:rPr>
              <a:t>//Learn the model</a:t>
            </a:r>
            <a:br>
              <a:rPr lang="en-US" i="1" dirty="0">
                <a:solidFill>
                  <a:srgbClr val="808080"/>
                </a:solidFill>
              </a:rPr>
            </a:br>
            <a:r>
              <a:rPr lang="en-US" i="1" dirty="0">
                <a:solidFill>
                  <a:srgbClr val="808080"/>
                </a:solidFill>
              </a:rPr>
              <a:t>        </a:t>
            </a:r>
            <a:r>
              <a:rPr lang="en-US" dirty="0"/>
              <a:t>Model model = </a:t>
            </a:r>
            <a:r>
              <a:rPr lang="en-US" b="1" dirty="0">
                <a:solidFill>
                  <a:srgbClr val="000080"/>
                </a:solidFill>
              </a:rPr>
              <a:t>new </a:t>
            </a:r>
            <a:r>
              <a:rPr lang="en-US" dirty="0" err="1"/>
              <a:t>FactorAnalysis</a:t>
            </a:r>
            <a:r>
              <a:rPr lang="en-US" dirty="0"/>
              <a:t>(</a:t>
            </a:r>
            <a:r>
              <a:rPr lang="en-US" dirty="0" err="1"/>
              <a:t>data.getAttributes</a:t>
            </a:r>
            <a:r>
              <a:rPr lang="en-US" dirty="0"/>
              <a:t>());</a:t>
            </a:r>
            <a:br>
              <a:rPr lang="en-US" dirty="0"/>
            </a:br>
            <a:r>
              <a:rPr lang="en-US" dirty="0"/>
              <a:t>        ((</a:t>
            </a:r>
            <a:r>
              <a:rPr lang="en-US" dirty="0" err="1"/>
              <a:t>FactorAnalysis</a:t>
            </a:r>
            <a:r>
              <a:rPr lang="en-US" dirty="0"/>
              <a:t>)model).</a:t>
            </a:r>
            <a:r>
              <a:rPr lang="en-US" dirty="0" err="1"/>
              <a:t>setNumberOfLatentVariables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model.updateModel</a:t>
            </a:r>
            <a:r>
              <a:rPr lang="en-US" dirty="0"/>
              <a:t>(data);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BayesianNetwork</a:t>
            </a:r>
            <a:r>
              <a:rPr lang="en-US" dirty="0"/>
              <a:t> </a:t>
            </a:r>
            <a:r>
              <a:rPr lang="en-US" dirty="0" err="1"/>
              <a:t>bn</a:t>
            </a:r>
            <a:r>
              <a:rPr lang="en-US" dirty="0"/>
              <a:t> = </a:t>
            </a:r>
            <a:r>
              <a:rPr lang="en-US" dirty="0" err="1"/>
              <a:t>model.getModel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System.</a:t>
            </a:r>
            <a:r>
              <a:rPr lang="en-US" b="1" i="1" dirty="0" err="1">
                <a:solidFill>
                  <a:srgbClr val="660E7A"/>
                </a:solidFill>
              </a:rPr>
              <a:t>out</a:t>
            </a:r>
            <a:r>
              <a:rPr lang="en-US" dirty="0" err="1"/>
              <a:t>.println</a:t>
            </a:r>
            <a:r>
              <a:rPr lang="en-US" dirty="0"/>
              <a:t>(</a:t>
            </a:r>
            <a:r>
              <a:rPr lang="en-US" dirty="0" err="1"/>
              <a:t>bn</a:t>
            </a:r>
            <a:r>
              <a:rPr lang="en-US" dirty="0" smtClean="0"/>
              <a:t>);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8" name="Left Bracket 7"/>
          <p:cNvSpPr/>
          <p:nvPr/>
        </p:nvSpPr>
        <p:spPr>
          <a:xfrm>
            <a:off x="609600" y="2774796"/>
            <a:ext cx="45719" cy="609600"/>
          </a:xfrm>
          <a:prstGeom prst="leftBracket">
            <a:avLst/>
          </a:prstGeom>
          <a:ln w="41275">
            <a:solidFill>
              <a:srgbClr val="FF0000"/>
            </a:solidFill>
            <a:tailEnd type="non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26203" y="2952339"/>
            <a:ext cx="307197" cy="2480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200" y="6013847"/>
            <a:ext cx="21691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+mj-lt"/>
                <a:ea typeface="Apple Color Emoji" charset="-128"/>
                <a:cs typeface="Apple Color Emoji" charset="-128"/>
              </a:rPr>
              <a:t>StaticModelFlink.java</a:t>
            </a:r>
            <a:endParaRPr lang="en-US" sz="1600" dirty="0">
              <a:latin typeface="+mj-lt"/>
              <a:ea typeface="Apple Color Emoji" charset="-128"/>
              <a:cs typeface="Apple Color Emoji" charset="-128"/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992" y="5124601"/>
            <a:ext cx="723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ølg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</a:spPr>
      <a:bodyPr rtlCol="0" anchor="ctr"/>
      <a:lstStyle>
        <a:defPPr algn="ctr">
          <a:defRPr dirty="0" smtClean="0">
            <a:solidFill>
              <a:schemeClr val="accent1">
                <a:lumMod val="7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Kont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5172</TotalTime>
  <Words>770</Words>
  <Application>Microsoft Macintosh PowerPoint</Application>
  <PresentationFormat>On-screen Show (4:3)</PresentationFormat>
  <Paragraphs>229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Apple Color Emoji</vt:lpstr>
      <vt:lpstr>Calibri</vt:lpstr>
      <vt:lpstr>Lucida Sans Unicode</vt:lpstr>
      <vt:lpstr>Menlo</vt:lpstr>
      <vt:lpstr>Times New Roman</vt:lpstr>
      <vt:lpstr>Wingdings</vt:lpstr>
      <vt:lpstr>Arial</vt:lpstr>
      <vt:lpstr>Office Theme</vt:lpstr>
      <vt:lpstr>AMiDST Analysis of Massive Data STreams</vt:lpstr>
      <vt:lpstr>Important URLs</vt:lpstr>
      <vt:lpstr>System Requirements</vt:lpstr>
      <vt:lpstr>Setting up</vt:lpstr>
      <vt:lpstr>Setting up</vt:lpstr>
      <vt:lpstr>Setting up</vt:lpstr>
      <vt:lpstr>ARFF format</vt:lpstr>
      <vt:lpstr>Static models (learning)</vt:lpstr>
      <vt:lpstr>Static models (learning from flink)</vt:lpstr>
      <vt:lpstr>Static models (save to disk)</vt:lpstr>
      <vt:lpstr>Static models (inference)</vt:lpstr>
      <vt:lpstr>Static models (practice)</vt:lpstr>
      <vt:lpstr>Static models (practice)</vt:lpstr>
      <vt:lpstr>Dynamic models (learning)</vt:lpstr>
      <vt:lpstr>Dynamic models (save to disk)</vt:lpstr>
      <vt:lpstr>Dynamic models (inference)</vt:lpstr>
      <vt:lpstr>Dynamic models (inference)</vt:lpstr>
      <vt:lpstr>Dynamic models (practice)</vt:lpstr>
      <vt:lpstr>Dynamic models (practice)</vt:lpstr>
      <vt:lpstr>Parallel TAN (Hugin/AMIDST)</vt:lpstr>
    </vt:vector>
  </TitlesOfParts>
  <Company>AAU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SENSATION Self Energy-Supporting Autonomous Computaiton  FET Proactive: Minimising Energy Consumption of Computing to the Limit (MINECC)</dc:title>
  <dc:creator>CS</dc:creator>
  <cp:lastModifiedBy>Rafa Cabañas de Paz</cp:lastModifiedBy>
  <cp:revision>120</cp:revision>
  <cp:lastPrinted>2016-05-19T21:51:23Z</cp:lastPrinted>
  <dcterms:created xsi:type="dcterms:W3CDTF">2012-06-11T18:47:47Z</dcterms:created>
  <dcterms:modified xsi:type="dcterms:W3CDTF">2016-06-01T15:07:07Z</dcterms:modified>
</cp:coreProperties>
</file>